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94" r:id="rId2"/>
    <p:sldId id="256" r:id="rId3"/>
    <p:sldId id="259" r:id="rId4"/>
    <p:sldId id="261" r:id="rId5"/>
    <p:sldId id="262" r:id="rId6"/>
    <p:sldId id="296" r:id="rId7"/>
    <p:sldId id="263" r:id="rId8"/>
    <p:sldId id="287" r:id="rId9"/>
    <p:sldId id="300" r:id="rId10"/>
    <p:sldId id="272" r:id="rId11"/>
    <p:sldId id="274" r:id="rId12"/>
    <p:sldId id="301" r:id="rId13"/>
    <p:sldId id="303" r:id="rId14"/>
    <p:sldId id="304" r:id="rId15"/>
    <p:sldId id="305" r:id="rId16"/>
    <p:sldId id="306" r:id="rId17"/>
    <p:sldId id="308" r:id="rId18"/>
    <p:sldId id="310" r:id="rId19"/>
    <p:sldId id="307" r:id="rId20"/>
    <p:sldId id="311" r:id="rId21"/>
    <p:sldId id="283" r:id="rId22"/>
  </p:sldIdLst>
  <p:sldSz cx="18288000" cy="10287000"/>
  <p:notesSz cx="6858000" cy="9144000"/>
  <p:embeddedFontLst>
    <p:embeddedFont>
      <p:font typeface="Mulish" panose="020B060402020202020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7F2"/>
    <a:srgbClr val="5454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622" autoAdjust="0"/>
  </p:normalViewPr>
  <p:slideViewPr>
    <p:cSldViewPr>
      <p:cViewPr varScale="1">
        <p:scale>
          <a:sx n="53" d="100"/>
          <a:sy n="53" d="100"/>
        </p:scale>
        <p:origin x="739" y="26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87E34B-4B11-438D-BD28-349F16D32322}" type="datetimeFigureOut">
              <a:rPr lang="en-US" smtClean="0"/>
              <a:t>1/23/2026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44D0B-4490-4F2A-9214-3CAF7FEBFC98}" type="slidenum">
              <a:rPr lang="en-US" smtClean="0"/>
              <a:t>‹#›</a:t>
            </a:fld>
            <a:endParaRPr lang="en-US"/>
          </a:p>
        </p:txBody>
      </p:sp>
    </p:spTree>
    <p:extLst>
      <p:ext uri="{BB962C8B-B14F-4D97-AF65-F5344CB8AC3E}">
        <p14:creationId xmlns:p14="http://schemas.microsoft.com/office/powerpoint/2010/main" val="4087633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544D0B-4490-4F2A-9214-3CAF7FEBFC98}" type="slidenum">
              <a:rPr lang="en-US" smtClean="0"/>
              <a:t>5</a:t>
            </a:fld>
            <a:endParaRPr lang="en-US"/>
          </a:p>
        </p:txBody>
      </p:sp>
    </p:spTree>
    <p:extLst>
      <p:ext uri="{BB962C8B-B14F-4D97-AF65-F5344CB8AC3E}">
        <p14:creationId xmlns:p14="http://schemas.microsoft.com/office/powerpoint/2010/main" val="131287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544D0B-4490-4F2A-9214-3CAF7FEBFC98}" type="slidenum">
              <a:rPr lang="en-US" smtClean="0"/>
              <a:t>15</a:t>
            </a:fld>
            <a:endParaRPr lang="en-US"/>
          </a:p>
        </p:txBody>
      </p:sp>
    </p:spTree>
    <p:extLst>
      <p:ext uri="{BB962C8B-B14F-4D97-AF65-F5344CB8AC3E}">
        <p14:creationId xmlns:p14="http://schemas.microsoft.com/office/powerpoint/2010/main" val="770779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0.sv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0.sv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5.png"/><Relationship Id="rId3" Type="http://schemas.openxmlformats.org/officeDocument/2006/relationships/image" Target="../media/image3.png"/><Relationship Id="rId7" Type="http://schemas.openxmlformats.org/officeDocument/2006/relationships/image" Target="../media/image40.svg"/><Relationship Id="rId12" Type="http://schemas.openxmlformats.org/officeDocument/2006/relationships/image" Target="../media/image44.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3.png"/><Relationship Id="rId5" Type="http://schemas.openxmlformats.org/officeDocument/2006/relationships/image" Target="../media/image38.svg"/><Relationship Id="rId10" Type="http://schemas.openxmlformats.org/officeDocument/2006/relationships/hyperlink" Target="tel:(+84)2871012340" TargetMode="External"/><Relationship Id="rId4" Type="http://schemas.openxmlformats.org/officeDocument/2006/relationships/image" Target="../media/image37.png"/><Relationship Id="rId9" Type="http://schemas.openxmlformats.org/officeDocument/2006/relationships/image" Target="../media/image4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CF2AD-A559-B238-8312-1A2BF654A1FC}"/>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5FD294A5-6EA7-2340-69F3-21FD5D8E0C2F}"/>
              </a:ext>
            </a:extLst>
          </p:cNvPr>
          <p:cNvSpPr/>
          <p:nvPr/>
        </p:nvSpPr>
        <p:spPr>
          <a:xfrm rot="16200000">
            <a:off x="4000499" y="-4000502"/>
            <a:ext cx="10287002" cy="18288001"/>
          </a:xfrm>
          <a:prstGeom prst="rect">
            <a:avLst/>
          </a:prstGeom>
          <a:solidFill>
            <a:srgbClr val="1877F2">
              <a:alpha val="89804"/>
            </a:srgbClr>
          </a:solidFill>
        </p:spPr>
        <p:txBody>
          <a:bodyPr/>
          <a:lstStyle/>
          <a:p>
            <a:endParaRPr lang="en-US">
              <a:solidFill>
                <a:srgbClr val="1877F2"/>
              </a:solidFill>
              <a:latin typeface="Mulish" pitchFamily="2" charset="0"/>
            </a:endParaRPr>
          </a:p>
        </p:txBody>
      </p:sp>
      <p:sp>
        <p:nvSpPr>
          <p:cNvPr id="4" name="TextBox 3">
            <a:extLst>
              <a:ext uri="{FF2B5EF4-FFF2-40B4-BE49-F238E27FC236}">
                <a16:creationId xmlns:a16="http://schemas.microsoft.com/office/drawing/2014/main" id="{152B7A49-0075-6005-B200-AC2ACA7613FD}"/>
              </a:ext>
            </a:extLst>
          </p:cNvPr>
          <p:cNvSpPr txBox="1"/>
          <p:nvPr/>
        </p:nvSpPr>
        <p:spPr>
          <a:xfrm>
            <a:off x="7166004" y="8897791"/>
            <a:ext cx="3955990" cy="440890"/>
          </a:xfrm>
          <a:prstGeom prst="rect">
            <a:avLst/>
          </a:prstGeom>
        </p:spPr>
        <p:txBody>
          <a:bodyPr lIns="0" tIns="0" rIns="0" bIns="0" rtlCol="0" anchor="t">
            <a:spAutoFit/>
          </a:bodyPr>
          <a:lstStyle/>
          <a:p>
            <a:pPr algn="ctr">
              <a:lnSpc>
                <a:spcPts val="3360"/>
              </a:lnSpc>
            </a:pPr>
            <a:r>
              <a:rPr lang="en-US" sz="3900" b="1" dirty="0">
                <a:solidFill>
                  <a:schemeClr val="bg1"/>
                </a:solidFill>
                <a:latin typeface="Arial" panose="020B0604020202020204" pitchFamily="34" charset="0"/>
                <a:ea typeface="Mulish 1"/>
                <a:cs typeface="Arial" panose="020B0604020202020204" pitchFamily="34" charset="0"/>
                <a:sym typeface="Mulish 1"/>
              </a:rPr>
              <a:t>www.stride.vn</a:t>
            </a:r>
          </a:p>
        </p:txBody>
      </p:sp>
      <p:pic>
        <p:nvPicPr>
          <p:cNvPr id="12" name="Picture 11" descr="A white logo with a black background&#10;&#10;AI-generated content may be incorrect.">
            <a:extLst>
              <a:ext uri="{FF2B5EF4-FFF2-40B4-BE49-F238E27FC236}">
                <a16:creationId xmlns:a16="http://schemas.microsoft.com/office/drawing/2014/main" id="{13B36F7A-7D60-9AB1-A2FC-DEF266822A66}"/>
              </a:ext>
            </a:extLst>
          </p:cNvPr>
          <p:cNvPicPr>
            <a:picLocks noChangeAspect="1"/>
          </p:cNvPicPr>
          <p:nvPr/>
        </p:nvPicPr>
        <p:blipFill>
          <a:blip r:embed="rId2"/>
          <a:stretch>
            <a:fillRect/>
          </a:stretch>
        </p:blipFill>
        <p:spPr>
          <a:xfrm>
            <a:off x="3909645" y="2275575"/>
            <a:ext cx="10468707" cy="4346638"/>
          </a:xfrm>
          <a:prstGeom prst="rect">
            <a:avLst/>
          </a:prstGeom>
        </p:spPr>
      </p:pic>
    </p:spTree>
    <p:extLst>
      <p:ext uri="{BB962C8B-B14F-4D97-AF65-F5344CB8AC3E}">
        <p14:creationId xmlns:p14="http://schemas.microsoft.com/office/powerpoint/2010/main" val="1210827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4558" r="-15887"/>
            </a:stretch>
          </a:blipFill>
        </p:spPr>
        <p:txBody>
          <a:bodyPr/>
          <a:lstStyle/>
          <a:p>
            <a:endParaRPr lang="en-US">
              <a:solidFill>
                <a:srgbClr val="1877F2"/>
              </a:solidFill>
              <a:latin typeface="Mulish" pitchFamily="2" charset="0"/>
            </a:endParaRPr>
          </a:p>
        </p:txBody>
      </p:sp>
      <p:sp>
        <p:nvSpPr>
          <p:cNvPr id="3" name="AutoShape 3"/>
          <p:cNvSpPr/>
          <p:nvPr/>
        </p:nvSpPr>
        <p:spPr>
          <a:xfrm rot="16200000">
            <a:off x="-1676399" y="1676393"/>
            <a:ext cx="10286999" cy="6934201"/>
          </a:xfrm>
          <a:prstGeom prst="rect">
            <a:avLst/>
          </a:prstGeom>
          <a:solidFill>
            <a:srgbClr val="FFC200"/>
          </a:solidFill>
        </p:spPr>
        <p:txBody>
          <a:bodyPr/>
          <a:lstStyle/>
          <a:p>
            <a:endParaRPr lang="en-US">
              <a:latin typeface="Mulish" pitchFamily="2" charset="0"/>
            </a:endParaRPr>
          </a:p>
        </p:txBody>
      </p:sp>
      <p:sp>
        <p:nvSpPr>
          <p:cNvPr id="5" name="AutoShape 5"/>
          <p:cNvSpPr/>
          <p:nvPr/>
        </p:nvSpPr>
        <p:spPr>
          <a:xfrm rot="16200000">
            <a:off x="-1752605" y="1752594"/>
            <a:ext cx="10287009" cy="6781800"/>
          </a:xfrm>
          <a:prstGeom prst="rect">
            <a:avLst/>
          </a:prstGeom>
          <a:solidFill>
            <a:srgbClr val="1877F2">
              <a:alpha val="89804"/>
            </a:srgbClr>
          </a:solidFill>
        </p:spPr>
        <p:txBody>
          <a:bodyPr/>
          <a:lstStyle/>
          <a:p>
            <a:endParaRPr lang="en-US" dirty="0">
              <a:solidFill>
                <a:srgbClr val="1877F2"/>
              </a:solidFill>
              <a:latin typeface="Mulish" pitchFamily="2" charset="0"/>
            </a:endParaRPr>
          </a:p>
        </p:txBody>
      </p:sp>
      <p:sp>
        <p:nvSpPr>
          <p:cNvPr id="6" name="AutoShape 6"/>
          <p:cNvSpPr/>
          <p:nvPr/>
        </p:nvSpPr>
        <p:spPr>
          <a:xfrm>
            <a:off x="-2" y="9592366"/>
            <a:ext cx="6781801" cy="0"/>
          </a:xfrm>
          <a:prstGeom prst="line">
            <a:avLst/>
          </a:prstGeom>
          <a:ln w="19050" cap="rnd">
            <a:solidFill>
              <a:srgbClr val="FFFFFF"/>
            </a:solidFill>
            <a:prstDash val="solid"/>
            <a:headEnd type="none" w="sm" len="sm"/>
            <a:tailEnd type="none" w="sm" len="sm"/>
          </a:ln>
        </p:spPr>
        <p:txBody>
          <a:bodyPr/>
          <a:lstStyle/>
          <a:p>
            <a:endParaRPr lang="en-US">
              <a:latin typeface="Mulish" pitchFamily="2" charset="0"/>
            </a:endParaRPr>
          </a:p>
        </p:txBody>
      </p:sp>
      <p:sp>
        <p:nvSpPr>
          <p:cNvPr id="7" name="Freeform 7"/>
          <p:cNvSpPr/>
          <p:nvPr/>
        </p:nvSpPr>
        <p:spPr>
          <a:xfrm>
            <a:off x="514399" y="714375"/>
            <a:ext cx="1820602" cy="755550"/>
          </a:xfrm>
          <a:custGeom>
            <a:avLst/>
            <a:gdLst/>
            <a:ahLst/>
            <a:cxnLst/>
            <a:rect l="l" t="t" r="r" b="b"/>
            <a:pathLst>
              <a:path w="1820602" h="755550">
                <a:moveTo>
                  <a:pt x="0" y="0"/>
                </a:moveTo>
                <a:lnTo>
                  <a:pt x="1820603" y="0"/>
                </a:lnTo>
                <a:lnTo>
                  <a:pt x="1820603" y="755550"/>
                </a:lnTo>
                <a:lnTo>
                  <a:pt x="0" y="755550"/>
                </a:lnTo>
                <a:lnTo>
                  <a:pt x="0" y="0"/>
                </a:lnTo>
                <a:close/>
              </a:path>
            </a:pathLst>
          </a:custGeom>
          <a:blipFill>
            <a:blip r:embed="rId3"/>
            <a:stretch>
              <a:fillRect/>
            </a:stretch>
          </a:blipFill>
        </p:spPr>
        <p:txBody>
          <a:bodyPr/>
          <a:lstStyle/>
          <a:p>
            <a:endParaRPr lang="en-US">
              <a:latin typeface="Mulish" pitchFamily="2" charset="0"/>
            </a:endParaRPr>
          </a:p>
        </p:txBody>
      </p:sp>
      <p:sp>
        <p:nvSpPr>
          <p:cNvPr id="11" name="TextBox 11"/>
          <p:cNvSpPr txBox="1"/>
          <p:nvPr/>
        </p:nvSpPr>
        <p:spPr>
          <a:xfrm>
            <a:off x="514399" y="8887236"/>
            <a:ext cx="3955990" cy="405740"/>
          </a:xfrm>
          <a:prstGeom prst="rect">
            <a:avLst/>
          </a:prstGeom>
        </p:spPr>
        <p:txBody>
          <a:bodyPr lIns="0" tIns="0" rIns="0" bIns="0" rtlCol="0" anchor="t">
            <a:spAutoFit/>
          </a:bodyPr>
          <a:lstStyle/>
          <a:p>
            <a:pPr algn="l">
              <a:lnSpc>
                <a:spcPts val="3360"/>
              </a:lnSpc>
            </a:pPr>
            <a:r>
              <a:rPr lang="en-US" sz="2400" b="1" dirty="0">
                <a:solidFill>
                  <a:srgbClr val="FFFFFF"/>
                </a:solidFill>
                <a:latin typeface="Arial" panose="020B0604020202020204" pitchFamily="34" charset="0"/>
                <a:cs typeface="Arial" panose="020B0604020202020204" pitchFamily="34" charset="0"/>
              </a:rPr>
              <a:t>www.stride.vn</a:t>
            </a:r>
          </a:p>
        </p:txBody>
      </p:sp>
      <p:sp>
        <p:nvSpPr>
          <p:cNvPr id="28" name="AutoShape 5">
            <a:extLst>
              <a:ext uri="{FF2B5EF4-FFF2-40B4-BE49-F238E27FC236}">
                <a16:creationId xmlns:a16="http://schemas.microsoft.com/office/drawing/2014/main" id="{CE10FC6D-34CD-DACC-18B8-CE33ACBF7301}"/>
              </a:ext>
            </a:extLst>
          </p:cNvPr>
          <p:cNvSpPr/>
          <p:nvPr/>
        </p:nvSpPr>
        <p:spPr>
          <a:xfrm rot="16200000">
            <a:off x="7916248" y="-3400406"/>
            <a:ext cx="2667002" cy="17087799"/>
          </a:xfrm>
          <a:prstGeom prst="rect">
            <a:avLst/>
          </a:prstGeom>
          <a:solidFill>
            <a:schemeClr val="bg1">
              <a:alpha val="89804"/>
            </a:schemeClr>
          </a:solidFill>
        </p:spPr>
        <p:txBody>
          <a:bodyPr/>
          <a:lstStyle/>
          <a:p>
            <a:endParaRPr lang="en-US">
              <a:solidFill>
                <a:schemeClr val="bg1"/>
              </a:solidFill>
              <a:latin typeface="Mulish" pitchFamily="2" charset="0"/>
            </a:endParaRPr>
          </a:p>
        </p:txBody>
      </p:sp>
      <p:sp>
        <p:nvSpPr>
          <p:cNvPr id="9" name="TextBox 9"/>
          <p:cNvSpPr txBox="1"/>
          <p:nvPr/>
        </p:nvSpPr>
        <p:spPr>
          <a:xfrm>
            <a:off x="901098" y="4229100"/>
            <a:ext cx="16697301" cy="1744067"/>
          </a:xfrm>
          <a:prstGeom prst="rect">
            <a:avLst/>
          </a:prstGeom>
        </p:spPr>
        <p:txBody>
          <a:bodyPr wrap="square" lIns="0" tIns="0" rIns="0" bIns="0" rtlCol="0" anchor="t">
            <a:spAutoFit/>
          </a:bodyPr>
          <a:lstStyle/>
          <a:p>
            <a:pPr algn="ctr">
              <a:spcBef>
                <a:spcPts val="200"/>
              </a:spcBef>
              <a:spcAft>
                <a:spcPts val="200"/>
              </a:spcAft>
            </a:pPr>
            <a:r>
              <a:rPr lang="en-US" sz="5500" b="1" dirty="0">
                <a:solidFill>
                  <a:srgbClr val="1877F2"/>
                </a:solidFill>
                <a:latin typeface="Arial" panose="020B0604020202020204" pitchFamily="34" charset="0"/>
                <a:cs typeface="Arial" panose="020B0604020202020204" pitchFamily="34" charset="0"/>
              </a:rPr>
              <a:t>ĐIỆN MẶT TRỜI CHO DOANH NGHIỆP</a:t>
            </a:r>
          </a:p>
          <a:p>
            <a:pPr algn="ctr">
              <a:spcBef>
                <a:spcPts val="200"/>
              </a:spcBef>
              <a:spcAft>
                <a:spcPts val="200"/>
              </a:spcAft>
            </a:pPr>
            <a:r>
              <a:rPr lang="en-US" sz="5500" b="1" dirty="0">
                <a:solidFill>
                  <a:srgbClr val="1877F2"/>
                </a:solidFill>
                <a:latin typeface="Arial" panose="020B0604020202020204" pitchFamily="34" charset="0"/>
                <a:cs typeface="Arial" panose="020B0604020202020204" pitchFamily="34" charset="0"/>
              </a:rPr>
              <a:t>TIẾT KIỆM THỰC TẾ &amp; ĐẦU TƯ THÔNG MINH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p:cNvGraphicFramePr>
            <a:graphicFrameLocks noGrp="1"/>
          </p:cNvGraphicFramePr>
          <p:nvPr>
            <p:extLst>
              <p:ext uri="{D42A27DB-BD31-4B8C-83A1-F6EECF244321}">
                <p14:modId xmlns:p14="http://schemas.microsoft.com/office/powerpoint/2010/main" val="406157564"/>
              </p:ext>
            </p:extLst>
          </p:nvPr>
        </p:nvGraphicFramePr>
        <p:xfrm>
          <a:off x="826687" y="5380868"/>
          <a:ext cx="8136629" cy="1557350"/>
        </p:xfrm>
        <a:graphic>
          <a:graphicData uri="http://schemas.openxmlformats.org/drawingml/2006/table">
            <a:tbl>
              <a:tblPr/>
              <a:tblGrid>
                <a:gridCol w="5489323">
                  <a:extLst>
                    <a:ext uri="{9D8B030D-6E8A-4147-A177-3AD203B41FA5}">
                      <a16:colId xmlns:a16="http://schemas.microsoft.com/office/drawing/2014/main" val="20000"/>
                    </a:ext>
                  </a:extLst>
                </a:gridCol>
                <a:gridCol w="2647306">
                  <a:extLst>
                    <a:ext uri="{9D8B030D-6E8A-4147-A177-3AD203B41FA5}">
                      <a16:colId xmlns:a16="http://schemas.microsoft.com/office/drawing/2014/main" val="20001"/>
                    </a:ext>
                  </a:extLst>
                </a:gridCol>
              </a:tblGrid>
              <a:tr h="778675">
                <a:tc>
                  <a:txBody>
                    <a:bodyPr/>
                    <a:lstStyle/>
                    <a:p>
                      <a:pPr algn="l">
                        <a:lnSpc>
                          <a:spcPts val="3079"/>
                        </a:lnSpc>
                        <a:defRPr/>
                      </a:pPr>
                      <a:r>
                        <a:rPr lang="en-US" sz="2199" b="1" dirty="0" err="1">
                          <a:solidFill>
                            <a:srgbClr val="1877F2"/>
                          </a:solidFill>
                          <a:latin typeface="Arial" panose="020B0604020202020204" pitchFamily="34" charset="0"/>
                          <a:cs typeface="Arial" panose="020B0604020202020204" pitchFamily="34" charset="0"/>
                        </a:rPr>
                        <a:t>Tổng</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số</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lượng</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dự</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án</a:t>
                      </a:r>
                      <a:endParaRPr lang="en-US" sz="1100" b="1" dirty="0">
                        <a:latin typeface="Arial" panose="020B0604020202020204" pitchFamily="34" charset="0"/>
                        <a:cs typeface="Arial" panose="020B0604020202020204" pitchFamily="34" charset="0"/>
                      </a:endParaRPr>
                    </a:p>
                  </a:txBody>
                  <a:tcPr marL="144523" marR="144523" marT="144523" marB="144523" anchor="ctr">
                    <a:lnL w="19050" cap="flat" cmpd="sng" algn="ctr">
                      <a:solidFill>
                        <a:srgbClr val="000000"/>
                      </a:solidFill>
                      <a:prstDash val="solid"/>
                      <a:round/>
                      <a:headEnd type="none" w="med" len="med"/>
                      <a:tailEnd type="none" w="med" len="med"/>
                    </a:lnL>
                    <a:lnR w="19050" cap="flat" cmpd="sng" algn="ctr">
                      <a:solidFill>
                        <a:srgbClr val="212423"/>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ts val="3079"/>
                        </a:lnSpc>
                        <a:defRPr/>
                      </a:pPr>
                      <a:r>
                        <a:rPr lang="en-US" sz="2199" b="0" dirty="0">
                          <a:solidFill>
                            <a:srgbClr val="FFFFFF"/>
                          </a:solidFill>
                          <a:latin typeface="Arial" panose="020B0604020202020204" pitchFamily="34" charset="0"/>
                          <a:cs typeface="Arial" panose="020B0604020202020204" pitchFamily="34" charset="0"/>
                        </a:rPr>
                        <a:t>+500</a:t>
                      </a:r>
                      <a:endParaRPr lang="en-US" sz="1100" b="0" dirty="0">
                        <a:latin typeface="Arial" panose="020B0604020202020204" pitchFamily="34" charset="0"/>
                        <a:cs typeface="Arial" panose="020B0604020202020204" pitchFamily="34" charset="0"/>
                      </a:endParaRPr>
                    </a:p>
                  </a:txBody>
                  <a:tcPr marL="144523" marR="144523" marT="144523" marB="144523" anchor="ctr">
                    <a:lnL w="19050" cap="flat" cmpd="sng" algn="ctr">
                      <a:solidFill>
                        <a:srgbClr val="212423"/>
                      </a:solidFill>
                      <a:prstDash val="solid"/>
                      <a:round/>
                      <a:headEnd type="none" w="med" len="med"/>
                      <a:tailEnd type="none" w="med" len="med"/>
                    </a:lnL>
                    <a:lnR w="19050" cap="flat" cmpd="sng" algn="ctr">
                      <a:solidFill>
                        <a:srgbClr val="212423"/>
                      </a:solidFill>
                      <a:prstDash val="solid"/>
                      <a:round/>
                      <a:headEnd type="none" w="med" len="med"/>
                      <a:tailEnd type="none" w="med" len="med"/>
                    </a:lnR>
                    <a:lnT w="19050" cap="flat" cmpd="sng" algn="ctr">
                      <a:solidFill>
                        <a:srgbClr val="212423"/>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877F2"/>
                    </a:solidFill>
                  </a:tcPr>
                </a:tc>
                <a:extLst>
                  <a:ext uri="{0D108BD9-81ED-4DB2-BD59-A6C34878D82A}">
                    <a16:rowId xmlns:a16="http://schemas.microsoft.com/office/drawing/2014/main" val="10001"/>
                  </a:ext>
                </a:extLst>
              </a:tr>
              <a:tr h="778675">
                <a:tc>
                  <a:txBody>
                    <a:bodyPr/>
                    <a:lstStyle/>
                    <a:p>
                      <a:pPr algn="l">
                        <a:lnSpc>
                          <a:spcPts val="3079"/>
                        </a:lnSpc>
                        <a:defRPr/>
                      </a:pPr>
                      <a:r>
                        <a:rPr lang="en-US" sz="2199" b="1" dirty="0" err="1">
                          <a:solidFill>
                            <a:srgbClr val="1877F2"/>
                          </a:solidFill>
                          <a:latin typeface="Arial" panose="020B0604020202020204" pitchFamily="34" charset="0"/>
                          <a:cs typeface="Arial" panose="020B0604020202020204" pitchFamily="34" charset="0"/>
                        </a:rPr>
                        <a:t>Tổng</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số</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đối</a:t>
                      </a:r>
                      <a:r>
                        <a:rPr lang="en-US" sz="2199" b="1" dirty="0">
                          <a:solidFill>
                            <a:srgbClr val="1877F2"/>
                          </a:solidFill>
                          <a:latin typeface="Arial" panose="020B0604020202020204" pitchFamily="34" charset="0"/>
                          <a:cs typeface="Arial" panose="020B0604020202020204" pitchFamily="34" charset="0"/>
                        </a:rPr>
                        <a:t> </a:t>
                      </a:r>
                      <a:r>
                        <a:rPr lang="en-US" sz="2199" b="1" dirty="0" err="1">
                          <a:solidFill>
                            <a:srgbClr val="1877F2"/>
                          </a:solidFill>
                          <a:latin typeface="Arial" panose="020B0604020202020204" pitchFamily="34" charset="0"/>
                          <a:cs typeface="Arial" panose="020B0604020202020204" pitchFamily="34" charset="0"/>
                        </a:rPr>
                        <a:t>tác</a:t>
                      </a:r>
                      <a:r>
                        <a:rPr lang="en-US" sz="2199" b="1" dirty="0">
                          <a:solidFill>
                            <a:srgbClr val="1877F2"/>
                          </a:solidFill>
                          <a:latin typeface="Arial" panose="020B0604020202020204" pitchFamily="34" charset="0"/>
                          <a:cs typeface="Arial" panose="020B0604020202020204" pitchFamily="34" charset="0"/>
                        </a:rPr>
                        <a:t> EPC</a:t>
                      </a:r>
                      <a:endParaRPr lang="en-US" sz="1100" b="1" dirty="0">
                        <a:latin typeface="Arial" panose="020B0604020202020204" pitchFamily="34" charset="0"/>
                        <a:cs typeface="Arial" panose="020B0604020202020204" pitchFamily="34" charset="0"/>
                      </a:endParaRPr>
                    </a:p>
                  </a:txBody>
                  <a:tcPr marL="144523" marR="144523" marT="144523" marB="144523"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ts val="3079"/>
                        </a:lnSpc>
                        <a:defRPr/>
                      </a:pPr>
                      <a:r>
                        <a:rPr lang="en-US" sz="2199" b="0" dirty="0">
                          <a:solidFill>
                            <a:srgbClr val="FFFFFF"/>
                          </a:solidFill>
                          <a:latin typeface="Arial" panose="020B0604020202020204" pitchFamily="34" charset="0"/>
                          <a:cs typeface="Arial" panose="020B0604020202020204" pitchFamily="34" charset="0"/>
                        </a:rPr>
                        <a:t>+65</a:t>
                      </a:r>
                      <a:endParaRPr lang="en-US" sz="1100" b="0" dirty="0">
                        <a:latin typeface="Arial" panose="020B0604020202020204" pitchFamily="34" charset="0"/>
                        <a:cs typeface="Arial" panose="020B0604020202020204" pitchFamily="34" charset="0"/>
                      </a:endParaRPr>
                    </a:p>
                  </a:txBody>
                  <a:tcPr marL="144523" marR="144523" marT="144523" marB="144523"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877F2"/>
                    </a:solidFill>
                  </a:tcPr>
                </a:tc>
                <a:extLst>
                  <a:ext uri="{0D108BD9-81ED-4DB2-BD59-A6C34878D82A}">
                    <a16:rowId xmlns:a16="http://schemas.microsoft.com/office/drawing/2014/main" val="10002"/>
                  </a:ext>
                </a:extLst>
              </a:tr>
            </a:tbl>
          </a:graphicData>
        </a:graphic>
      </p:graphicFrame>
      <p:grpSp>
        <p:nvGrpSpPr>
          <p:cNvPr id="5" name="Group 5"/>
          <p:cNvGrpSpPr/>
          <p:nvPr/>
        </p:nvGrpSpPr>
        <p:grpSpPr>
          <a:xfrm>
            <a:off x="0" y="-180826"/>
            <a:ext cx="21382155" cy="1994681"/>
            <a:chOff x="0" y="-241102"/>
            <a:chExt cx="28509540" cy="2659576"/>
          </a:xfrm>
        </p:grpSpPr>
        <p:grpSp>
          <p:nvGrpSpPr>
            <p:cNvPr id="6" name="Group 6"/>
            <p:cNvGrpSpPr/>
            <p:nvPr/>
          </p:nvGrpSpPr>
          <p:grpSpPr>
            <a:xfrm>
              <a:off x="0" y="-241102"/>
              <a:ext cx="28509540" cy="2659576"/>
              <a:chOff x="0" y="-47625"/>
              <a:chExt cx="5631514" cy="525348"/>
            </a:xfrm>
          </p:grpSpPr>
          <p:sp>
            <p:nvSpPr>
              <p:cNvPr id="7" name="Freeform 7"/>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a:latin typeface="Mulish" pitchFamily="2" charset="0"/>
                </a:endParaRPr>
              </a:p>
            </p:txBody>
          </p:sp>
          <p:sp>
            <p:nvSpPr>
              <p:cNvPr id="8" name="TextBox 8"/>
              <p:cNvSpPr txBox="1"/>
              <p:nvPr/>
            </p:nvSpPr>
            <p:spPr>
              <a:xfrm>
                <a:off x="0" y="-47625"/>
                <a:ext cx="5631514" cy="525348"/>
              </a:xfrm>
              <a:prstGeom prst="rect">
                <a:avLst/>
              </a:prstGeom>
            </p:spPr>
            <p:txBody>
              <a:bodyPr lIns="50800" tIns="50800" rIns="50800" bIns="50800" rtlCol="0" anchor="ctr"/>
              <a:lstStyle/>
              <a:p>
                <a:pPr algn="ctr">
                  <a:lnSpc>
                    <a:spcPts val="3360"/>
                  </a:lnSpc>
                </a:pPr>
                <a:endParaRPr>
                  <a:latin typeface="Mulish" pitchFamily="2" charset="0"/>
                </a:endParaRPr>
              </a:p>
            </p:txBody>
          </p:sp>
        </p:grpSp>
        <p:sp>
          <p:nvSpPr>
            <p:cNvPr id="9" name="TextBox 9"/>
            <p:cNvSpPr txBox="1"/>
            <p:nvPr/>
          </p:nvSpPr>
          <p:spPr>
            <a:xfrm>
              <a:off x="1371600" y="676912"/>
              <a:ext cx="11880189" cy="1094318"/>
            </a:xfrm>
            <a:prstGeom prst="rect">
              <a:avLst/>
            </a:prstGeom>
          </p:spPr>
          <p:txBody>
            <a:bodyPr lIns="0" tIns="0" rIns="0" bIns="0" rtlCol="0" anchor="t">
              <a:spAutoFit/>
            </a:bodyPr>
            <a:lstStyle/>
            <a:p>
              <a:pPr algn="l">
                <a:lnSpc>
                  <a:spcPts val="6350"/>
                </a:lnSpc>
              </a:pPr>
              <a:r>
                <a:rPr lang="en-US" sz="6000" b="1" dirty="0">
                  <a:solidFill>
                    <a:srgbClr val="FFFFFF"/>
                  </a:solidFill>
                  <a:latin typeface="Arial" panose="020B0604020202020204" pitchFamily="34" charset="0"/>
                  <a:cs typeface="Arial" panose="020B0604020202020204" pitchFamily="34" charset="0"/>
                </a:rPr>
                <a:t>VỀ STRIDE</a:t>
              </a:r>
            </a:p>
          </p:txBody>
        </p:sp>
        <p:sp>
          <p:nvSpPr>
            <p:cNvPr id="10" name="Freeform 10"/>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2"/>
              <a:stretch>
                <a:fillRect/>
              </a:stretch>
            </a:blipFill>
          </p:spPr>
          <p:txBody>
            <a:bodyPr/>
            <a:lstStyle/>
            <a:p>
              <a:endParaRPr lang="en-US">
                <a:latin typeface="Mulish" pitchFamily="2" charset="0"/>
              </a:endParaRPr>
            </a:p>
          </p:txBody>
        </p:sp>
      </p:grpSp>
      <p:grpSp>
        <p:nvGrpSpPr>
          <p:cNvPr id="25" name="Group 24">
            <a:extLst>
              <a:ext uri="{FF2B5EF4-FFF2-40B4-BE49-F238E27FC236}">
                <a16:creationId xmlns:a16="http://schemas.microsoft.com/office/drawing/2014/main" id="{3B8A3575-FCF5-3B97-9A5E-FDCF54AAB3B4}"/>
              </a:ext>
            </a:extLst>
          </p:cNvPr>
          <p:cNvGrpSpPr/>
          <p:nvPr/>
        </p:nvGrpSpPr>
        <p:grpSpPr>
          <a:xfrm>
            <a:off x="10656049" y="4914813"/>
            <a:ext cx="6805264" cy="2206882"/>
            <a:chOff x="10871200" y="5143500"/>
            <a:chExt cx="6805264" cy="2206882"/>
          </a:xfrm>
        </p:grpSpPr>
        <p:sp>
          <p:nvSpPr>
            <p:cNvPr id="15" name="Rectangle: Rounded Corners 14">
              <a:extLst>
                <a:ext uri="{FF2B5EF4-FFF2-40B4-BE49-F238E27FC236}">
                  <a16:creationId xmlns:a16="http://schemas.microsoft.com/office/drawing/2014/main" id="{576BABAE-79FC-49D0-1088-32336653FFA4}"/>
                </a:ext>
              </a:extLst>
            </p:cNvPr>
            <p:cNvSpPr/>
            <p:nvPr/>
          </p:nvSpPr>
          <p:spPr>
            <a:xfrm>
              <a:off x="10871200" y="5143500"/>
              <a:ext cx="6805264" cy="2206882"/>
            </a:xfrm>
            <a:prstGeom prst="roundRect">
              <a:avLst/>
            </a:prstGeom>
            <a:noFill/>
            <a:ln>
              <a:solidFill>
                <a:srgbClr val="007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latin typeface="Mulish" pitchFamily="2" charset="0"/>
              </a:endParaRPr>
            </a:p>
          </p:txBody>
        </p:sp>
        <p:pic>
          <p:nvPicPr>
            <p:cNvPr id="11" name="Picture 10">
              <a:extLst>
                <a:ext uri="{FF2B5EF4-FFF2-40B4-BE49-F238E27FC236}">
                  <a16:creationId xmlns:a16="http://schemas.microsoft.com/office/drawing/2014/main" id="{BFD30A06-80A5-5C66-103F-EA4D994DBA38}"/>
                </a:ext>
              </a:extLst>
            </p:cNvPr>
            <p:cNvPicPr>
              <a:picLocks noChangeAspect="1"/>
            </p:cNvPicPr>
            <p:nvPr/>
          </p:nvPicPr>
          <p:blipFill>
            <a:blip r:embed="rId3"/>
            <a:stretch>
              <a:fillRect/>
            </a:stretch>
          </p:blipFill>
          <p:spPr>
            <a:xfrm>
              <a:off x="11311802" y="5408741"/>
              <a:ext cx="3113205" cy="838200"/>
            </a:xfrm>
            <a:prstGeom prst="rect">
              <a:avLst/>
            </a:prstGeom>
          </p:spPr>
        </p:pic>
        <p:pic>
          <p:nvPicPr>
            <p:cNvPr id="12" name="Picture 11">
              <a:extLst>
                <a:ext uri="{FF2B5EF4-FFF2-40B4-BE49-F238E27FC236}">
                  <a16:creationId xmlns:a16="http://schemas.microsoft.com/office/drawing/2014/main" id="{527F5F63-77B6-03C0-2E95-25ECE3D12E92}"/>
                </a:ext>
              </a:extLst>
            </p:cNvPr>
            <p:cNvPicPr>
              <a:picLocks noChangeAspect="1"/>
            </p:cNvPicPr>
            <p:nvPr/>
          </p:nvPicPr>
          <p:blipFill>
            <a:blip r:embed="rId4"/>
            <a:stretch>
              <a:fillRect/>
            </a:stretch>
          </p:blipFill>
          <p:spPr>
            <a:xfrm>
              <a:off x="14725472" y="5223078"/>
              <a:ext cx="2650527" cy="1068116"/>
            </a:xfrm>
            <a:prstGeom prst="rect">
              <a:avLst/>
            </a:prstGeom>
          </p:spPr>
        </p:pic>
        <p:pic>
          <p:nvPicPr>
            <p:cNvPr id="13" name="Picture 12" descr="A logo with a diamond&#10;&#10;Description automatically generated">
              <a:extLst>
                <a:ext uri="{FF2B5EF4-FFF2-40B4-BE49-F238E27FC236}">
                  <a16:creationId xmlns:a16="http://schemas.microsoft.com/office/drawing/2014/main" id="{95DA3569-98A6-1BC4-93A8-684253E12433}"/>
                </a:ext>
              </a:extLst>
            </p:cNvPr>
            <p:cNvPicPr>
              <a:picLocks noChangeAspect="1"/>
            </p:cNvPicPr>
            <p:nvPr/>
          </p:nvPicPr>
          <p:blipFill rotWithShape="1">
            <a:blip r:embed="rId5"/>
            <a:srcRect l="17790" t="23193" r="13671" b="36243"/>
            <a:stretch/>
          </p:blipFill>
          <p:spPr>
            <a:xfrm>
              <a:off x="13384968" y="6253094"/>
              <a:ext cx="2523656" cy="976026"/>
            </a:xfrm>
            <a:prstGeom prst="rect">
              <a:avLst/>
            </a:prstGeom>
          </p:spPr>
        </p:pic>
      </p:grpSp>
      <p:sp>
        <p:nvSpPr>
          <p:cNvPr id="19" name="TextBox 18">
            <a:extLst>
              <a:ext uri="{FF2B5EF4-FFF2-40B4-BE49-F238E27FC236}">
                <a16:creationId xmlns:a16="http://schemas.microsoft.com/office/drawing/2014/main" id="{E909B4B8-9A5E-53E1-3474-A465641E8493}"/>
              </a:ext>
            </a:extLst>
          </p:cNvPr>
          <p:cNvSpPr txBox="1"/>
          <p:nvPr/>
        </p:nvSpPr>
        <p:spPr>
          <a:xfrm>
            <a:off x="826686" y="7268713"/>
            <a:ext cx="10527114" cy="493999"/>
          </a:xfrm>
          <a:prstGeom prst="rect">
            <a:avLst/>
          </a:prstGeom>
          <a:noFill/>
        </p:spPr>
        <p:txBody>
          <a:bodyPr wrap="square" lIns="0" tIns="0" rIns="0" bIns="0" rtlCol="0">
            <a:noAutofit/>
          </a:bodyPr>
          <a:lstStyle/>
          <a:p>
            <a:pPr algn="l"/>
            <a:r>
              <a:rPr lang="vi-VN" sz="2500" b="1" dirty="0">
                <a:solidFill>
                  <a:srgbClr val="1877F2"/>
                </a:solidFill>
                <a:ea typeface="Calibri" panose="020F0502020204030204" pitchFamily="34" charset="0"/>
                <a:cs typeface="Calibri" panose="020F0502020204030204" pitchFamily="34" charset="0"/>
              </a:rPr>
              <a:t>Được công nhận là đơn vị dẫn đầu trong ngành năng lượng mặt trời</a:t>
            </a:r>
            <a:endParaRPr lang="en-US" sz="2500" b="1" dirty="0">
              <a:solidFill>
                <a:srgbClr val="1877F2"/>
              </a:solidFill>
              <a:ea typeface="Calibri" panose="020F0502020204030204" pitchFamily="34" charset="0"/>
              <a:cs typeface="Calibri" panose="020F0502020204030204" pitchFamily="34" charset="0"/>
            </a:endParaRPr>
          </a:p>
        </p:txBody>
      </p:sp>
      <p:sp>
        <p:nvSpPr>
          <p:cNvPr id="24" name="TextBox 3">
            <a:extLst>
              <a:ext uri="{FF2B5EF4-FFF2-40B4-BE49-F238E27FC236}">
                <a16:creationId xmlns:a16="http://schemas.microsoft.com/office/drawing/2014/main" id="{AF2E9B71-EEC5-D2DB-6E6D-E1F3AE1911A6}"/>
              </a:ext>
            </a:extLst>
          </p:cNvPr>
          <p:cNvSpPr txBox="1"/>
          <p:nvPr/>
        </p:nvSpPr>
        <p:spPr>
          <a:xfrm>
            <a:off x="10691077" y="2171700"/>
            <a:ext cx="6805264" cy="2385268"/>
          </a:xfrm>
          <a:prstGeom prst="rect">
            <a:avLst/>
          </a:prstGeom>
        </p:spPr>
        <p:txBody>
          <a:bodyPr wrap="square" lIns="0" tIns="0" rIns="0" bIns="0" rtlCol="0" anchor="t">
            <a:spAutoFit/>
          </a:bodyPr>
          <a:lstStyle/>
          <a:p>
            <a:pPr>
              <a:lnSpc>
                <a:spcPts val="3750"/>
              </a:lnSpc>
            </a:pPr>
            <a:r>
              <a:rPr lang="en-US" sz="2500" b="1" dirty="0" err="1">
                <a:solidFill>
                  <a:srgbClr val="1877F2"/>
                </a:solidFill>
                <a:latin typeface="Arial" panose="020B0604020202020204" pitchFamily="34" charset="0"/>
                <a:cs typeface="Arial" panose="020B0604020202020204" pitchFamily="34" charset="0"/>
              </a:rPr>
              <a:t>Nhà</a:t>
            </a:r>
            <a:r>
              <a:rPr lang="en-US" sz="2500" b="1" dirty="0">
                <a:solidFill>
                  <a:srgbClr val="1877F2"/>
                </a:solidFill>
                <a:latin typeface="Arial" panose="020B0604020202020204" pitchFamily="34" charset="0"/>
                <a:cs typeface="Arial" panose="020B0604020202020204" pitchFamily="34" charset="0"/>
              </a:rPr>
              <a:t> </a:t>
            </a:r>
            <a:r>
              <a:rPr lang="en-US" sz="2500" b="1" dirty="0" err="1">
                <a:solidFill>
                  <a:srgbClr val="1877F2"/>
                </a:solidFill>
                <a:latin typeface="Arial" panose="020B0604020202020204" pitchFamily="34" charset="0"/>
                <a:cs typeface="Arial" panose="020B0604020202020204" pitchFamily="34" charset="0"/>
              </a:rPr>
              <a:t>đầu</a:t>
            </a:r>
            <a:r>
              <a:rPr lang="en-US" sz="2500" b="1" dirty="0">
                <a:solidFill>
                  <a:srgbClr val="1877F2"/>
                </a:solidFill>
                <a:latin typeface="Arial" panose="020B0604020202020204" pitchFamily="34" charset="0"/>
                <a:cs typeface="Arial" panose="020B0604020202020204" pitchFamily="34" charset="0"/>
              </a:rPr>
              <a:t> </a:t>
            </a:r>
            <a:r>
              <a:rPr lang="en-US" sz="2500" b="1" dirty="0" err="1">
                <a:solidFill>
                  <a:srgbClr val="1877F2"/>
                </a:solidFill>
                <a:latin typeface="Arial" panose="020B0604020202020204" pitchFamily="34" charset="0"/>
                <a:cs typeface="Arial" panose="020B0604020202020204" pitchFamily="34" charset="0"/>
              </a:rPr>
              <a:t>tư</a:t>
            </a:r>
            <a:endParaRPr lang="en-US" sz="2500" b="1" dirty="0">
              <a:solidFill>
                <a:srgbClr val="1877F2"/>
              </a:solidFill>
              <a:latin typeface="Arial" panose="020B0604020202020204" pitchFamily="34" charset="0"/>
              <a:cs typeface="Arial" panose="020B0604020202020204" pitchFamily="34" charset="0"/>
            </a:endParaRPr>
          </a:p>
          <a:p>
            <a:pPr>
              <a:lnSpc>
                <a:spcPts val="3750"/>
              </a:lnSpc>
            </a:pPr>
            <a:r>
              <a:rPr lang="vi-VN" sz="2300" dirty="0">
                <a:solidFill>
                  <a:srgbClr val="545454"/>
                </a:solidFill>
                <a:latin typeface="Arial" panose="020B0604020202020204" pitchFamily="34" charset="0"/>
                <a:cs typeface="Arial" panose="020B0604020202020204" pitchFamily="34" charset="0"/>
              </a:rPr>
              <a:t>Stride nhận được sự hỗ trợ từ các nhà đầu tư uy tín, được hậu thuẫn bởi</a:t>
            </a:r>
            <a:r>
              <a:rPr lang="en-US" sz="2300" dirty="0">
                <a:solidFill>
                  <a:srgbClr val="545454"/>
                </a:solidFill>
                <a:latin typeface="Arial" panose="020B0604020202020204" pitchFamily="34" charset="0"/>
                <a:cs typeface="Arial" panose="020B0604020202020204" pitchFamily="34" charset="0"/>
              </a:rPr>
              <a:t> </a:t>
            </a:r>
            <a:r>
              <a:rPr lang="vi-VN" sz="2300" dirty="0">
                <a:solidFill>
                  <a:srgbClr val="545454"/>
                </a:solidFill>
                <a:latin typeface="Arial" panose="020B0604020202020204" pitchFamily="34" charset="0"/>
                <a:cs typeface="Arial" panose="020B0604020202020204" pitchFamily="34" charset="0"/>
              </a:rPr>
              <a:t>Tổ chức Tài chính Quốc tế</a:t>
            </a:r>
            <a:r>
              <a:rPr lang="en-US" sz="2300" dirty="0">
                <a:solidFill>
                  <a:srgbClr val="545454"/>
                </a:solidFill>
                <a:latin typeface="Arial" panose="020B0604020202020204" pitchFamily="34" charset="0"/>
                <a:cs typeface="Arial" panose="020B0604020202020204" pitchFamily="34" charset="0"/>
              </a:rPr>
              <a:t> </a:t>
            </a:r>
            <a:r>
              <a:rPr lang="vi-VN" sz="2300" dirty="0">
                <a:solidFill>
                  <a:srgbClr val="545454"/>
                </a:solidFill>
                <a:cs typeface="Arial" panose="020B0604020202020204" pitchFamily="34" charset="0"/>
              </a:rPr>
              <a:t>IFC, </a:t>
            </a:r>
            <a:r>
              <a:rPr lang="vi-VN" sz="2300" dirty="0">
                <a:solidFill>
                  <a:srgbClr val="545454"/>
                </a:solidFill>
                <a:latin typeface="Arial" panose="020B0604020202020204" pitchFamily="34" charset="0"/>
                <a:cs typeface="Arial" panose="020B0604020202020204" pitchFamily="34" charset="0"/>
              </a:rPr>
              <a:t>Ngân hàng Phát triển Châu Á</a:t>
            </a:r>
            <a:r>
              <a:rPr lang="en-US" sz="2300" dirty="0">
                <a:solidFill>
                  <a:srgbClr val="545454"/>
                </a:solidFill>
                <a:latin typeface="Arial" panose="020B0604020202020204" pitchFamily="34" charset="0"/>
                <a:cs typeface="Arial" panose="020B0604020202020204" pitchFamily="34" charset="0"/>
              </a:rPr>
              <a:t> ADB</a:t>
            </a:r>
            <a:r>
              <a:rPr lang="vi-VN" sz="2300" dirty="0">
                <a:solidFill>
                  <a:srgbClr val="545454"/>
                </a:solidFill>
                <a:latin typeface="Arial" panose="020B0604020202020204" pitchFamily="34" charset="0"/>
                <a:cs typeface="Arial" panose="020B0604020202020204" pitchFamily="34" charset="0"/>
              </a:rPr>
              <a:t> và Đầu tư Quốc tế Anh</a:t>
            </a:r>
            <a:r>
              <a:rPr lang="en-US" sz="2300" dirty="0">
                <a:solidFill>
                  <a:srgbClr val="545454"/>
                </a:solidFill>
                <a:latin typeface="Arial" panose="020B0604020202020204" pitchFamily="34" charset="0"/>
                <a:cs typeface="Arial" panose="020B0604020202020204" pitchFamily="34" charset="0"/>
              </a:rPr>
              <a:t> BII</a:t>
            </a:r>
            <a:r>
              <a:rPr lang="vi-VN" sz="2300" dirty="0">
                <a:solidFill>
                  <a:srgbClr val="545454"/>
                </a:solidFill>
                <a:latin typeface="Arial" panose="020B0604020202020204" pitchFamily="34" charset="0"/>
                <a:cs typeface="Arial" panose="020B0604020202020204" pitchFamily="34" charset="0"/>
              </a:rPr>
              <a:t>.</a:t>
            </a:r>
            <a:endParaRPr lang="en-US" sz="2300" dirty="0">
              <a:solidFill>
                <a:srgbClr val="545454"/>
              </a:solidFill>
              <a:latin typeface="Arial" panose="020B0604020202020204" pitchFamily="34" charset="0"/>
              <a:cs typeface="Arial" panose="020B0604020202020204" pitchFamily="34" charset="0"/>
            </a:endParaRPr>
          </a:p>
        </p:txBody>
      </p:sp>
      <p:pic>
        <p:nvPicPr>
          <p:cNvPr id="27" name="Picture 26">
            <a:extLst>
              <a:ext uri="{FF2B5EF4-FFF2-40B4-BE49-F238E27FC236}">
                <a16:creationId xmlns:a16="http://schemas.microsoft.com/office/drawing/2014/main" id="{97AA9D73-0A6D-8C81-C415-28EC37171331}"/>
              </a:ext>
            </a:extLst>
          </p:cNvPr>
          <p:cNvPicPr>
            <a:picLocks noChangeAspect="1"/>
          </p:cNvPicPr>
          <p:nvPr/>
        </p:nvPicPr>
        <p:blipFill>
          <a:blip r:embed="rId6"/>
          <a:stretch>
            <a:fillRect/>
          </a:stretch>
        </p:blipFill>
        <p:spPr>
          <a:xfrm>
            <a:off x="3059991" y="7886700"/>
            <a:ext cx="2274009" cy="2022119"/>
          </a:xfrm>
          <a:prstGeom prst="rect">
            <a:avLst/>
          </a:prstGeom>
        </p:spPr>
      </p:pic>
      <p:pic>
        <p:nvPicPr>
          <p:cNvPr id="29" name="Picture 28">
            <a:extLst>
              <a:ext uri="{FF2B5EF4-FFF2-40B4-BE49-F238E27FC236}">
                <a16:creationId xmlns:a16="http://schemas.microsoft.com/office/drawing/2014/main" id="{DD8A1A0A-5724-7713-626A-74F835EAC644}"/>
              </a:ext>
            </a:extLst>
          </p:cNvPr>
          <p:cNvPicPr>
            <a:picLocks noChangeAspect="1"/>
          </p:cNvPicPr>
          <p:nvPr/>
        </p:nvPicPr>
        <p:blipFill>
          <a:blip r:embed="rId7"/>
          <a:stretch>
            <a:fillRect/>
          </a:stretch>
        </p:blipFill>
        <p:spPr>
          <a:xfrm>
            <a:off x="5422191" y="7886700"/>
            <a:ext cx="2274009" cy="2022119"/>
          </a:xfrm>
          <a:prstGeom prst="rect">
            <a:avLst/>
          </a:prstGeom>
        </p:spPr>
      </p:pic>
      <p:sp>
        <p:nvSpPr>
          <p:cNvPr id="2" name="TextBox 3">
            <a:extLst>
              <a:ext uri="{FF2B5EF4-FFF2-40B4-BE49-F238E27FC236}">
                <a16:creationId xmlns:a16="http://schemas.microsoft.com/office/drawing/2014/main" id="{F5C79E65-F6BF-1F2B-5C39-734F613CE6FB}"/>
              </a:ext>
            </a:extLst>
          </p:cNvPr>
          <p:cNvSpPr txBox="1"/>
          <p:nvPr/>
        </p:nvSpPr>
        <p:spPr>
          <a:xfrm>
            <a:off x="826688" y="2125208"/>
            <a:ext cx="8136628" cy="2869183"/>
          </a:xfrm>
          <a:prstGeom prst="rect">
            <a:avLst/>
          </a:prstGeom>
        </p:spPr>
        <p:txBody>
          <a:bodyPr wrap="square" lIns="0" tIns="0" rIns="0" bIns="0" rtlCol="0" anchor="t">
            <a:spAutoFit/>
          </a:bodyPr>
          <a:lstStyle/>
          <a:p>
            <a:pPr>
              <a:lnSpc>
                <a:spcPts val="3750"/>
              </a:lnSpc>
            </a:pPr>
            <a:r>
              <a:rPr lang="vi-VN" sz="2300" dirty="0">
                <a:solidFill>
                  <a:srgbClr val="1877F2"/>
                </a:solidFill>
                <a:latin typeface="Arial" panose="020B0604020202020204" pitchFamily="34" charset="0"/>
                <a:cs typeface="Arial" panose="020B0604020202020204" pitchFamily="34" charset="0"/>
              </a:rPr>
              <a:t>Stride là công ty công nghệ năng lượng sạch, được thành lập tại Singapore và có trụ sở chính tại TP. Hồ Chí Minh.</a:t>
            </a:r>
          </a:p>
          <a:p>
            <a:pPr>
              <a:lnSpc>
                <a:spcPts val="3750"/>
              </a:lnSpc>
            </a:pPr>
            <a:endParaRPr lang="vi-VN" sz="2300" dirty="0">
              <a:solidFill>
                <a:srgbClr val="1877F2"/>
              </a:solidFill>
              <a:latin typeface="Arial" panose="020B0604020202020204" pitchFamily="34" charset="0"/>
              <a:cs typeface="Arial" panose="020B0604020202020204" pitchFamily="34" charset="0"/>
            </a:endParaRPr>
          </a:p>
          <a:p>
            <a:pPr>
              <a:lnSpc>
                <a:spcPts val="3750"/>
              </a:lnSpc>
            </a:pPr>
            <a:r>
              <a:rPr lang="vi-VN" sz="2300" dirty="0">
                <a:solidFill>
                  <a:srgbClr val="1877F2"/>
                </a:solidFill>
                <a:latin typeface="Arial" panose="020B0604020202020204" pitchFamily="34" charset="0"/>
                <a:cs typeface="Arial" panose="020B0604020202020204" pitchFamily="34" charset="0"/>
              </a:rPr>
              <a:t>Sứ mệnh của Stride là hỗ trợ doanh nghiệp chuyển đổi sang năng lượng sạch - năng lượng mặt trời nhằm đáp ứng các tiêu chuẩn ESG, giảm phát thải CO2 và tiết kiệm chi phí vận hành.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a:p>
        </p:txBody>
      </p:sp>
      <p:grpSp>
        <p:nvGrpSpPr>
          <p:cNvPr id="3" name="Group 3"/>
          <p:cNvGrpSpPr/>
          <p:nvPr/>
        </p:nvGrpSpPr>
        <p:grpSpPr>
          <a:xfrm>
            <a:off x="0" y="1"/>
            <a:ext cx="18288000" cy="10287000"/>
            <a:chOff x="0" y="0"/>
            <a:chExt cx="4966218" cy="2827419"/>
          </a:xfrm>
        </p:grpSpPr>
        <p:sp>
          <p:nvSpPr>
            <p:cNvPr id="4" name="Freeform 4"/>
            <p:cNvSpPr/>
            <p:nvPr/>
          </p:nvSpPr>
          <p:spPr>
            <a:xfrm>
              <a:off x="0" y="0"/>
              <a:ext cx="4966218" cy="2827419"/>
            </a:xfrm>
            <a:custGeom>
              <a:avLst/>
              <a:gdLst/>
              <a:ahLst/>
              <a:cxnLst/>
              <a:rect l="l" t="t" r="r" b="b"/>
              <a:pathLst>
                <a:path w="4966218" h="2827419">
                  <a:moveTo>
                    <a:pt x="0" y="0"/>
                  </a:moveTo>
                  <a:lnTo>
                    <a:pt x="4966218" y="0"/>
                  </a:lnTo>
                  <a:lnTo>
                    <a:pt x="4966218" y="2827419"/>
                  </a:lnTo>
                  <a:lnTo>
                    <a:pt x="0" y="2827419"/>
                  </a:lnTo>
                  <a:close/>
                </a:path>
              </a:pathLst>
            </a:custGeom>
            <a:solidFill>
              <a:srgbClr val="0C234A">
                <a:alpha val="67843"/>
              </a:srgbClr>
            </a:solidFill>
          </p:spPr>
          <p:txBody>
            <a:bodyPr/>
            <a:lstStyle/>
            <a:p>
              <a:endParaRPr lang="en-US"/>
            </a:p>
          </p:txBody>
        </p:sp>
        <p:sp>
          <p:nvSpPr>
            <p:cNvPr id="5" name="TextBox 5"/>
            <p:cNvSpPr txBox="1"/>
            <p:nvPr/>
          </p:nvSpPr>
          <p:spPr>
            <a:xfrm>
              <a:off x="0" y="-19050"/>
              <a:ext cx="4966218" cy="2846469"/>
            </a:xfrm>
            <a:prstGeom prst="rect">
              <a:avLst/>
            </a:prstGeom>
          </p:spPr>
          <p:txBody>
            <a:bodyPr lIns="50800" tIns="50800" rIns="50800" bIns="50800" rtlCol="0" anchor="ctr"/>
            <a:lstStyle/>
            <a:p>
              <a:pPr algn="ctr">
                <a:lnSpc>
                  <a:spcPts val="3250"/>
                </a:lnSpc>
              </a:pPr>
              <a:endParaRPr/>
            </a:p>
          </p:txBody>
        </p:sp>
      </p:grpSp>
      <p:grpSp>
        <p:nvGrpSpPr>
          <p:cNvPr id="10" name="Group 10"/>
          <p:cNvGrpSpPr>
            <a:grpSpLocks noChangeAspect="1"/>
          </p:cNvGrpSpPr>
          <p:nvPr/>
        </p:nvGrpSpPr>
        <p:grpSpPr>
          <a:xfrm>
            <a:off x="10220256" y="0"/>
            <a:ext cx="8067744" cy="10287000"/>
            <a:chOff x="0" y="0"/>
            <a:chExt cx="8603361" cy="10286746"/>
          </a:xfrm>
        </p:grpSpPr>
        <p:sp>
          <p:nvSpPr>
            <p:cNvPr id="11" name="Freeform 11"/>
            <p:cNvSpPr/>
            <p:nvPr/>
          </p:nvSpPr>
          <p:spPr>
            <a:xfrm>
              <a:off x="-2794" y="-128"/>
              <a:ext cx="8606155" cy="10286874"/>
            </a:xfrm>
            <a:custGeom>
              <a:avLst/>
              <a:gdLst/>
              <a:ahLst/>
              <a:cxnLst/>
              <a:rect l="l" t="t" r="r" b="b"/>
              <a:pathLst>
                <a:path w="8606155" h="10286874">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3"/>
              <a:stretch>
                <a:fillRect l="-65746" r="-32331"/>
              </a:stretch>
            </a:blipFill>
          </p:spPr>
          <p:txBody>
            <a:bodyPr/>
            <a:lstStyle/>
            <a:p>
              <a:endParaRPr lang="en-US"/>
            </a:p>
          </p:txBody>
        </p:sp>
      </p:grpSp>
      <p:grpSp>
        <p:nvGrpSpPr>
          <p:cNvPr id="12" name="Group 12"/>
          <p:cNvGrpSpPr/>
          <p:nvPr/>
        </p:nvGrpSpPr>
        <p:grpSpPr>
          <a:xfrm>
            <a:off x="600387" y="4250606"/>
            <a:ext cx="8772213" cy="2508107"/>
            <a:chOff x="31750" y="0"/>
            <a:chExt cx="9359483" cy="3344143"/>
          </a:xfrm>
        </p:grpSpPr>
        <p:sp>
          <p:nvSpPr>
            <p:cNvPr id="13" name="TextBox 13"/>
            <p:cNvSpPr txBox="1"/>
            <p:nvPr/>
          </p:nvSpPr>
          <p:spPr>
            <a:xfrm>
              <a:off x="363607" y="93167"/>
              <a:ext cx="9027626" cy="3250976"/>
            </a:xfrm>
            <a:prstGeom prst="rect">
              <a:avLst/>
            </a:prstGeom>
          </p:spPr>
          <p:txBody>
            <a:bodyPr wrap="square" lIns="0" tIns="0" rIns="0" bIns="0" rtlCol="0" anchor="t">
              <a:spAutoFit/>
            </a:bodyPr>
            <a:lstStyle/>
            <a:p>
              <a:pPr algn="l">
                <a:lnSpc>
                  <a:spcPts val="6500"/>
                </a:lnSpc>
              </a:pPr>
              <a:r>
                <a:rPr lang="en-US" sz="5000" b="1" spc="65" dirty="0">
                  <a:solidFill>
                    <a:srgbClr val="FFFFFF"/>
                  </a:solidFill>
                  <a:latin typeface="Arial" panose="020B0604020202020204" pitchFamily="34" charset="0"/>
                  <a:cs typeface="Arial" panose="020B0604020202020204" pitchFamily="34" charset="0"/>
                </a:rPr>
                <a:t>TỔNG QUAN VỀ</a:t>
              </a:r>
            </a:p>
            <a:p>
              <a:pPr algn="l">
                <a:lnSpc>
                  <a:spcPts val="6500"/>
                </a:lnSpc>
              </a:pPr>
              <a:r>
                <a:rPr lang="en-US" sz="5000" b="1" spc="65" dirty="0">
                  <a:solidFill>
                    <a:srgbClr val="FFFFFF"/>
                  </a:solidFill>
                  <a:latin typeface="Arial" panose="020B0604020202020204" pitchFamily="34" charset="0"/>
                  <a:cs typeface="Arial" panose="020B0604020202020204" pitchFamily="34" charset="0"/>
                </a:rPr>
                <a:t>ĐIỆN MẶT TRỜI MÁI NHÀ</a:t>
              </a:r>
            </a:p>
          </p:txBody>
        </p:sp>
        <p:sp>
          <p:nvSpPr>
            <p:cNvPr id="14" name="AutoShape 14"/>
            <p:cNvSpPr/>
            <p:nvPr/>
          </p:nvSpPr>
          <p:spPr>
            <a:xfrm>
              <a:off x="31750" y="0"/>
              <a:ext cx="0" cy="2381052"/>
            </a:xfrm>
            <a:prstGeom prst="line">
              <a:avLst/>
            </a:prstGeom>
            <a:ln w="63500" cap="flat">
              <a:solidFill>
                <a:srgbClr val="FFFFFF"/>
              </a:solidFill>
              <a:prstDash val="solid"/>
              <a:headEnd type="none" w="sm" len="sm"/>
              <a:tailEnd type="none" w="sm" len="sm"/>
            </a:ln>
          </p:spPr>
          <p:txBody>
            <a:bodyPr/>
            <a:lstStyle/>
            <a:p>
              <a:endParaRPr lang="en-US"/>
            </a:p>
          </p:txBody>
        </p:sp>
      </p:grpSp>
      <p:sp>
        <p:nvSpPr>
          <p:cNvPr id="15" name="Freeform 15"/>
          <p:cNvSpPr/>
          <p:nvPr/>
        </p:nvSpPr>
        <p:spPr>
          <a:xfrm>
            <a:off x="16083457" y="447290"/>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7">
            <a:extLst>
              <a:ext uri="{FF2B5EF4-FFF2-40B4-BE49-F238E27FC236}">
                <a16:creationId xmlns:a16="http://schemas.microsoft.com/office/drawing/2014/main" id="{96106B76-99E1-46AD-3257-40AB06EF6B7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9999"/>
            </a:blip>
            <a:stretch>
              <a:fillRect t="-12134" r="-4720" b="-12134"/>
            </a:stretch>
          </a:blipFill>
        </p:spPr>
        <p:txBody>
          <a:bodyPr/>
          <a:lstStyle/>
          <a:p>
            <a:endParaRPr lang="en-US"/>
          </a:p>
        </p:txBody>
      </p:sp>
      <p:sp>
        <p:nvSpPr>
          <p:cNvPr id="2" name="Freeform 2"/>
          <p:cNvSpPr/>
          <p:nvPr/>
        </p:nvSpPr>
        <p:spPr>
          <a:xfrm>
            <a:off x="16155101" y="389779"/>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4"/>
            <a:stretch>
              <a:fillRect/>
            </a:stretch>
          </a:blipFill>
        </p:spPr>
        <p:txBody>
          <a:bodyPr/>
          <a:lstStyle/>
          <a:p>
            <a:endParaRPr lang="en-US">
              <a:latin typeface="Mulish" pitchFamily="2" charset="0"/>
            </a:endParaRPr>
          </a:p>
        </p:txBody>
      </p:sp>
      <p:grpSp>
        <p:nvGrpSpPr>
          <p:cNvPr id="10" name="Group 10"/>
          <p:cNvGrpSpPr/>
          <p:nvPr/>
        </p:nvGrpSpPr>
        <p:grpSpPr>
          <a:xfrm>
            <a:off x="0" y="-180826"/>
            <a:ext cx="21382155" cy="1994681"/>
            <a:chOff x="0" y="-241102"/>
            <a:chExt cx="28509540" cy="2659576"/>
          </a:xfrm>
        </p:grpSpPr>
        <p:grpSp>
          <p:nvGrpSpPr>
            <p:cNvPr id="11" name="Group 11"/>
            <p:cNvGrpSpPr/>
            <p:nvPr/>
          </p:nvGrpSpPr>
          <p:grpSpPr>
            <a:xfrm>
              <a:off x="0" y="-241102"/>
              <a:ext cx="28509540" cy="2659576"/>
              <a:chOff x="0" y="-47625"/>
              <a:chExt cx="5631514" cy="525348"/>
            </a:xfrm>
          </p:grpSpPr>
          <p:sp>
            <p:nvSpPr>
              <p:cNvPr id="12" name="Freeform 12"/>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a:latin typeface="Mulish" pitchFamily="2" charset="0"/>
                </a:endParaRPr>
              </a:p>
            </p:txBody>
          </p:sp>
          <p:sp>
            <p:nvSpPr>
              <p:cNvPr id="13" name="TextBox 13"/>
              <p:cNvSpPr txBox="1"/>
              <p:nvPr/>
            </p:nvSpPr>
            <p:spPr>
              <a:xfrm>
                <a:off x="0" y="-47625"/>
                <a:ext cx="5631514" cy="525348"/>
              </a:xfrm>
              <a:prstGeom prst="rect">
                <a:avLst/>
              </a:prstGeom>
            </p:spPr>
            <p:txBody>
              <a:bodyPr lIns="50800" tIns="50800" rIns="50800" bIns="50800" rtlCol="0" anchor="ctr"/>
              <a:lstStyle/>
              <a:p>
                <a:pPr algn="ctr">
                  <a:lnSpc>
                    <a:spcPts val="3360"/>
                  </a:lnSpc>
                </a:pPr>
                <a:endParaRPr>
                  <a:latin typeface="Mulish" pitchFamily="2" charset="0"/>
                </a:endParaRPr>
              </a:p>
            </p:txBody>
          </p:sp>
        </p:grpSp>
        <p:sp>
          <p:nvSpPr>
            <p:cNvPr id="14" name="TextBox 14"/>
            <p:cNvSpPr txBox="1"/>
            <p:nvPr/>
          </p:nvSpPr>
          <p:spPr>
            <a:xfrm>
              <a:off x="1219200" y="592869"/>
              <a:ext cx="24148389" cy="1111417"/>
            </a:xfrm>
            <a:prstGeom prst="rect">
              <a:avLst/>
            </a:prstGeom>
          </p:spPr>
          <p:txBody>
            <a:bodyPr lIns="0" tIns="0" rIns="0" bIns="0" rtlCol="0" anchor="t">
              <a:spAutoFit/>
            </a:bodyPr>
            <a:lstStyle/>
            <a:p>
              <a:pPr algn="l">
                <a:lnSpc>
                  <a:spcPts val="6500"/>
                </a:lnSpc>
              </a:pPr>
              <a:r>
                <a:rPr lang="en-US" sz="6000" b="1" dirty="0">
                  <a:solidFill>
                    <a:srgbClr val="FFFFFF"/>
                  </a:solidFill>
                  <a:latin typeface="Arial" panose="020B0604020202020204" pitchFamily="34" charset="0"/>
                  <a:cs typeface="Arial" panose="020B0604020202020204" pitchFamily="34" charset="0"/>
                </a:rPr>
                <a:t>GIÁ ĐIỆN ĐÃ &amp; ĐANG TĂNG</a:t>
              </a:r>
            </a:p>
          </p:txBody>
        </p:sp>
        <p:sp>
          <p:nvSpPr>
            <p:cNvPr id="15" name="Freeform 15"/>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4"/>
              <a:stretch>
                <a:fillRect/>
              </a:stretch>
            </a:blipFill>
          </p:spPr>
          <p:txBody>
            <a:bodyPr/>
            <a:lstStyle/>
            <a:p>
              <a:endParaRPr lang="en-US">
                <a:latin typeface="Mulish" pitchFamily="2" charset="0"/>
              </a:endParaRPr>
            </a:p>
          </p:txBody>
        </p:sp>
      </p:grpSp>
      <p:pic>
        <p:nvPicPr>
          <p:cNvPr id="23" name="Picture 22">
            <a:extLst>
              <a:ext uri="{FF2B5EF4-FFF2-40B4-BE49-F238E27FC236}">
                <a16:creationId xmlns:a16="http://schemas.microsoft.com/office/drawing/2014/main" id="{766EBE38-4A68-3A2E-FA8C-CFF8E52868EA}"/>
              </a:ext>
            </a:extLst>
          </p:cNvPr>
          <p:cNvPicPr>
            <a:picLocks noChangeAspect="1"/>
          </p:cNvPicPr>
          <p:nvPr/>
        </p:nvPicPr>
        <p:blipFill>
          <a:blip r:embed="rId5"/>
          <a:srcRect l="8518" r="6305" b="3361"/>
          <a:stretch/>
        </p:blipFill>
        <p:spPr>
          <a:xfrm>
            <a:off x="547066" y="2453620"/>
            <a:ext cx="8382000" cy="6324600"/>
          </a:xfrm>
          <a:prstGeom prst="rect">
            <a:avLst/>
          </a:prstGeom>
        </p:spPr>
      </p:pic>
      <p:sp>
        <p:nvSpPr>
          <p:cNvPr id="24" name="TextBox 23">
            <a:extLst>
              <a:ext uri="{FF2B5EF4-FFF2-40B4-BE49-F238E27FC236}">
                <a16:creationId xmlns:a16="http://schemas.microsoft.com/office/drawing/2014/main" id="{1E804F65-8CE0-EE9B-496D-E8C476F3509D}"/>
              </a:ext>
            </a:extLst>
          </p:cNvPr>
          <p:cNvSpPr txBox="1"/>
          <p:nvPr/>
        </p:nvSpPr>
        <p:spPr>
          <a:xfrm>
            <a:off x="3595066" y="8812584"/>
            <a:ext cx="2667000" cy="338554"/>
          </a:xfrm>
          <a:prstGeom prst="rect">
            <a:avLst/>
          </a:prstGeom>
          <a:noFill/>
        </p:spPr>
        <p:txBody>
          <a:bodyPr wrap="square" rtlCol="0">
            <a:spAutoFit/>
          </a:bodyPr>
          <a:lstStyle/>
          <a:p>
            <a:pPr algn="ctr"/>
            <a:r>
              <a:rPr lang="en-US" sz="1600" dirty="0">
                <a:solidFill>
                  <a:schemeClr val="tx1">
                    <a:lumMod val="65000"/>
                    <a:lumOff val="35000"/>
                  </a:schemeClr>
                </a:solidFill>
                <a:latin typeface="Arial" panose="020B0604020202020204" pitchFamily="34" charset="0"/>
                <a:cs typeface="Arial" panose="020B0604020202020204" pitchFamily="34" charset="0"/>
              </a:rPr>
              <a:t>Kw/h price (VND)</a:t>
            </a:r>
          </a:p>
        </p:txBody>
      </p:sp>
      <p:sp>
        <p:nvSpPr>
          <p:cNvPr id="25" name="TextBox 24">
            <a:extLst>
              <a:ext uri="{FF2B5EF4-FFF2-40B4-BE49-F238E27FC236}">
                <a16:creationId xmlns:a16="http://schemas.microsoft.com/office/drawing/2014/main" id="{8ADE140B-9F9D-E692-D18C-47D9375D9C87}"/>
              </a:ext>
            </a:extLst>
          </p:cNvPr>
          <p:cNvSpPr txBox="1"/>
          <p:nvPr/>
        </p:nvSpPr>
        <p:spPr>
          <a:xfrm>
            <a:off x="431751" y="8947035"/>
            <a:ext cx="3010915" cy="1077218"/>
          </a:xfrm>
          <a:prstGeom prst="rect">
            <a:avLst/>
          </a:prstGeom>
          <a:noFill/>
        </p:spPr>
        <p:txBody>
          <a:bodyPr wrap="square"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 </a:t>
            </a:r>
            <a:r>
              <a:rPr lang="vi-VN" sz="1600" dirty="0">
                <a:solidFill>
                  <a:schemeClr val="tx1">
                    <a:lumMod val="65000"/>
                    <a:lumOff val="35000"/>
                  </a:schemeClr>
                </a:solidFill>
                <a:latin typeface="Arial" panose="020B0604020202020204" pitchFamily="34" charset="0"/>
                <a:cs typeface="Arial" panose="020B0604020202020204" pitchFamily="34" charset="0"/>
              </a:rPr>
              <a:t>EVN đã không tăng giá điện trong giai đoạn 2020–2022 do ảnh hưởng của đại dịch COVID-19</a:t>
            </a:r>
            <a:endParaRPr lang="en-US" sz="16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Rounded Rectangle 13">
            <a:extLst>
              <a:ext uri="{FF2B5EF4-FFF2-40B4-BE49-F238E27FC236}">
                <a16:creationId xmlns:a16="http://schemas.microsoft.com/office/drawing/2014/main" id="{E35D083C-0C47-BA4A-14FE-ACA8A0E4D6B5}"/>
              </a:ext>
            </a:extLst>
          </p:cNvPr>
          <p:cNvSpPr/>
          <p:nvPr/>
        </p:nvSpPr>
        <p:spPr>
          <a:xfrm>
            <a:off x="9144000" y="2453620"/>
            <a:ext cx="8625064" cy="972028"/>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300"/>
              </a:lnSpc>
            </a:pPr>
            <a:r>
              <a:rPr lang="vi-VN" sz="2000" dirty="0">
                <a:solidFill>
                  <a:srgbClr val="545454"/>
                </a:solidFill>
                <a:ea typeface="Calibri" panose="020F0502020204030204" pitchFamily="34" charset="0"/>
                <a:cs typeface="Calibri" panose="020F0502020204030204" pitchFamily="34" charset="0"/>
              </a:rPr>
              <a:t>Giá điện EVN tại Việt Nam</a:t>
            </a:r>
            <a:r>
              <a:rPr lang="en-US" sz="2000" dirty="0">
                <a:solidFill>
                  <a:srgbClr val="545454"/>
                </a:solidFill>
                <a:ea typeface="Calibri" panose="020F0502020204030204" pitchFamily="34" charset="0"/>
                <a:cs typeface="Calibri" panose="020F0502020204030204" pitchFamily="34" charset="0"/>
              </a:rPr>
              <a:t> </a:t>
            </a:r>
            <a:r>
              <a:rPr lang="vi-VN" sz="2000" b="1" dirty="0">
                <a:solidFill>
                  <a:srgbClr val="1877F2"/>
                </a:solidFill>
                <a:ea typeface="Calibri" panose="020F0502020204030204" pitchFamily="34" charset="0"/>
                <a:cs typeface="Calibri" panose="020F0502020204030204" pitchFamily="34" charset="0"/>
              </a:rPr>
              <a:t>đang tăng</a:t>
            </a:r>
            <a:r>
              <a:rPr lang="vi-VN" sz="2000" dirty="0">
                <a:solidFill>
                  <a:srgbClr val="545454"/>
                </a:solidFill>
                <a:ea typeface="Calibri" panose="020F0502020204030204" pitchFamily="34" charset="0"/>
                <a:cs typeface="Calibri" panose="020F0502020204030204" pitchFamily="34" charset="0"/>
              </a:rPr>
              <a:t>, với đợt tăng gần nhất </a:t>
            </a:r>
            <a:r>
              <a:rPr lang="vi-VN" sz="2000" b="1" dirty="0">
                <a:solidFill>
                  <a:srgbClr val="1877F2"/>
                </a:solidFill>
                <a:ea typeface="Calibri" panose="020F0502020204030204" pitchFamily="34" charset="0"/>
                <a:cs typeface="Calibri" panose="020F0502020204030204" pitchFamily="34" charset="0"/>
              </a:rPr>
              <a:t>4,8% vào tháng 5/2025</a:t>
            </a:r>
            <a:r>
              <a:rPr lang="vi-VN" sz="2000" dirty="0">
                <a:solidFill>
                  <a:srgbClr val="545454"/>
                </a:solidFill>
                <a:ea typeface="Calibri" panose="020F0502020204030204" pitchFamily="34" charset="0"/>
                <a:cs typeface="Calibri" panose="020F0502020204030204" pitchFamily="34" charset="0"/>
              </a:rPr>
              <a:t>, sau khi đã tăng </a:t>
            </a:r>
            <a:r>
              <a:rPr lang="vi-VN" sz="2000" b="1" dirty="0">
                <a:solidFill>
                  <a:srgbClr val="1877F2"/>
                </a:solidFill>
                <a:ea typeface="Calibri" panose="020F0502020204030204" pitchFamily="34" charset="0"/>
                <a:cs typeface="Calibri" panose="020F0502020204030204" pitchFamily="34" charset="0"/>
              </a:rPr>
              <a:t>4,8% vào tháng 10/2024</a:t>
            </a:r>
            <a:r>
              <a:rPr lang="vi-VN" sz="2000" dirty="0">
                <a:solidFill>
                  <a:srgbClr val="545454"/>
                </a:solidFill>
                <a:ea typeface="Calibri" panose="020F0502020204030204" pitchFamily="34" charset="0"/>
                <a:cs typeface="Calibri" panose="020F0502020204030204" pitchFamily="34" charset="0"/>
              </a:rPr>
              <a:t>.</a:t>
            </a:r>
            <a:endParaRPr lang="en-US" sz="2000" dirty="0">
              <a:solidFill>
                <a:srgbClr val="545454"/>
              </a:solidFill>
              <a:ea typeface="Calibri" panose="020F0502020204030204" pitchFamily="34" charset="0"/>
              <a:cs typeface="Calibri" panose="020F0502020204030204" pitchFamily="34" charset="0"/>
            </a:endParaRPr>
          </a:p>
        </p:txBody>
      </p:sp>
      <p:sp>
        <p:nvSpPr>
          <p:cNvPr id="4" name="Rounded Rectangle 13">
            <a:extLst>
              <a:ext uri="{FF2B5EF4-FFF2-40B4-BE49-F238E27FC236}">
                <a16:creationId xmlns:a16="http://schemas.microsoft.com/office/drawing/2014/main" id="{0B8148DF-3892-7820-6D30-B36D0A3433B2}"/>
              </a:ext>
            </a:extLst>
          </p:cNvPr>
          <p:cNvSpPr/>
          <p:nvPr/>
        </p:nvSpPr>
        <p:spPr>
          <a:xfrm>
            <a:off x="9152583" y="4345584"/>
            <a:ext cx="8625064" cy="1780162"/>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300"/>
              </a:lnSpc>
            </a:pPr>
            <a:r>
              <a:rPr lang="vi-VN" sz="2000" dirty="0">
                <a:solidFill>
                  <a:srgbClr val="545454"/>
                </a:solidFill>
                <a:ea typeface="Calibri" panose="020F0502020204030204" pitchFamily="34" charset="0"/>
                <a:cs typeface="Calibri" panose="020F0502020204030204" pitchFamily="34" charset="0"/>
              </a:rPr>
              <a:t>Theo Nghị định 72 được ban hành vào tháng 3/2025, EVN sẽ rà soát và có thể điều chỉnh giá điện mỗi 3 tháng một lần. Trong bối cảnh nguồn cung điện thiếu hụt, giá điện dự kiến sẽ tiếp tục tăng, kéo theo chi phí sản xuất và vận hành tăng cao đối với các doanh nghiệp trên toàn quốc.</a:t>
            </a:r>
            <a:endParaRPr lang="en-US" sz="2000" dirty="0">
              <a:solidFill>
                <a:srgbClr val="545454"/>
              </a:solidFill>
              <a:ea typeface="Calibri" panose="020F0502020204030204" pitchFamily="34" charset="0"/>
              <a:cs typeface="Calibri" panose="020F0502020204030204" pitchFamily="34" charset="0"/>
            </a:endParaRPr>
          </a:p>
        </p:txBody>
      </p:sp>
      <p:sp>
        <p:nvSpPr>
          <p:cNvPr id="5" name="Rounded Rectangle 13">
            <a:extLst>
              <a:ext uri="{FF2B5EF4-FFF2-40B4-BE49-F238E27FC236}">
                <a16:creationId xmlns:a16="http://schemas.microsoft.com/office/drawing/2014/main" id="{C1FE4362-B27F-DAC3-F8DF-8B7056D5ED5C}"/>
              </a:ext>
            </a:extLst>
          </p:cNvPr>
          <p:cNvSpPr/>
          <p:nvPr/>
        </p:nvSpPr>
        <p:spPr>
          <a:xfrm>
            <a:off x="9152583" y="6998058"/>
            <a:ext cx="8625064" cy="1780162"/>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300"/>
              </a:lnSpc>
            </a:pPr>
            <a:r>
              <a:rPr lang="vi-VN" sz="2000" dirty="0">
                <a:solidFill>
                  <a:srgbClr val="545454"/>
                </a:solidFill>
                <a:ea typeface="Calibri" panose="020F0502020204030204" pitchFamily="34" charset="0"/>
                <a:cs typeface="Calibri" panose="020F0502020204030204" pitchFamily="34" charset="0"/>
              </a:rPr>
              <a:t>Để giảm gánh nặng chi phí điện, Chính phủ Việt Nam đã ban hành Nghị định 58 (tháng 3/2025) nhằm khuyến khích phát triển điện mặt trời, với mục tiêu </a:t>
            </a:r>
            <a:r>
              <a:rPr lang="vi-VN" sz="2000" b="1" dirty="0">
                <a:solidFill>
                  <a:srgbClr val="1877F2"/>
                </a:solidFill>
                <a:ea typeface="Calibri" panose="020F0502020204030204" pitchFamily="34" charset="0"/>
                <a:cs typeface="Calibri" panose="020F0502020204030204" pitchFamily="34" charset="0"/>
              </a:rPr>
              <a:t>đưa năng lượng mặt trời trở thành nguồn năng lượng mới được lắp đặt </a:t>
            </a:r>
            <a:r>
              <a:rPr lang="en-US" sz="2000" b="1" dirty="0" err="1">
                <a:solidFill>
                  <a:srgbClr val="1877F2"/>
                </a:solidFill>
                <a:latin typeface="Arial" panose="020B0604020202020204" pitchFamily="34" charset="0"/>
                <a:ea typeface="Calibri" panose="020F0502020204030204" pitchFamily="34" charset="0"/>
                <a:cs typeface="Arial" panose="020B0604020202020204" pitchFamily="34" charset="0"/>
              </a:rPr>
              <a:t>hàng</a:t>
            </a:r>
            <a:r>
              <a:rPr lang="en-US" sz="2000" b="1" dirty="0">
                <a:solidFill>
                  <a:srgbClr val="1877F2"/>
                </a:solidFill>
                <a:latin typeface="Arial" panose="020B0604020202020204" pitchFamily="34" charset="0"/>
                <a:ea typeface="Calibri" panose="020F0502020204030204" pitchFamily="34" charset="0"/>
                <a:cs typeface="Arial" panose="020B0604020202020204" pitchFamily="34" charset="0"/>
              </a:rPr>
              <a:t> </a:t>
            </a:r>
            <a:r>
              <a:rPr lang="en-US" sz="2000" b="1" dirty="0" err="1">
                <a:solidFill>
                  <a:srgbClr val="1877F2"/>
                </a:solidFill>
                <a:latin typeface="Arial" panose="020B0604020202020204" pitchFamily="34" charset="0"/>
                <a:ea typeface="Calibri" panose="020F0502020204030204" pitchFamily="34" charset="0"/>
                <a:cs typeface="Arial" panose="020B0604020202020204" pitchFamily="34" charset="0"/>
              </a:rPr>
              <a:t>đầu</a:t>
            </a:r>
            <a:r>
              <a:rPr lang="en-US" sz="2000" b="1" dirty="0">
                <a:solidFill>
                  <a:srgbClr val="1877F2"/>
                </a:solidFill>
                <a:latin typeface="Arial" panose="020B0604020202020204" pitchFamily="34" charset="0"/>
                <a:ea typeface="Calibri" panose="020F0502020204030204" pitchFamily="34" charset="0"/>
                <a:cs typeface="Arial" panose="020B0604020202020204" pitchFamily="34" charset="0"/>
              </a:rPr>
              <a:t> </a:t>
            </a:r>
            <a:r>
              <a:rPr lang="en-US" sz="2000" b="1" dirty="0" err="1">
                <a:solidFill>
                  <a:srgbClr val="1877F2"/>
                </a:solidFill>
                <a:latin typeface="Arial" panose="020B0604020202020204" pitchFamily="34" charset="0"/>
                <a:ea typeface="Calibri" panose="020F0502020204030204" pitchFamily="34" charset="0"/>
                <a:cs typeface="Arial" panose="020B0604020202020204" pitchFamily="34" charset="0"/>
              </a:rPr>
              <a:t>tính</a:t>
            </a:r>
            <a:r>
              <a:rPr lang="en-US" sz="2000" b="1" dirty="0">
                <a:solidFill>
                  <a:srgbClr val="1877F2"/>
                </a:solidFill>
                <a:latin typeface="Arial" panose="020B0604020202020204" pitchFamily="34" charset="0"/>
                <a:ea typeface="Calibri" panose="020F0502020204030204" pitchFamily="34" charset="0"/>
                <a:cs typeface="Arial" panose="020B0604020202020204" pitchFamily="34" charset="0"/>
              </a:rPr>
              <a:t> </a:t>
            </a:r>
            <a:r>
              <a:rPr lang="vi-VN" sz="2000" b="1" dirty="0">
                <a:solidFill>
                  <a:srgbClr val="1877F2"/>
                </a:solidFill>
                <a:ea typeface="Calibri" panose="020F0502020204030204" pitchFamily="34" charset="0"/>
                <a:cs typeface="Calibri" panose="020F0502020204030204" pitchFamily="34" charset="0"/>
              </a:rPr>
              <a:t>đến năm 2030</a:t>
            </a:r>
            <a:r>
              <a:rPr lang="vi-VN" sz="2000" dirty="0">
                <a:solidFill>
                  <a:srgbClr val="545454"/>
                </a:solidFill>
                <a:ea typeface="Calibri" panose="020F0502020204030204" pitchFamily="34" charset="0"/>
                <a:cs typeface="Calibri" panose="020F0502020204030204" pitchFamily="34" charset="0"/>
              </a:rPr>
              <a:t>.</a:t>
            </a:r>
            <a:endParaRPr lang="en-US" sz="2000" dirty="0">
              <a:solidFill>
                <a:srgbClr val="545454"/>
              </a:solidFill>
              <a:ea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1E809-8FA4-FEF3-5597-88EBA89745E9}"/>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A672912D-E750-16D6-2291-D4153770D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Freeform 2">
            <a:extLst>
              <a:ext uri="{FF2B5EF4-FFF2-40B4-BE49-F238E27FC236}">
                <a16:creationId xmlns:a16="http://schemas.microsoft.com/office/drawing/2014/main" id="{463E9F49-A5BA-E13C-E868-77C50132907D}"/>
              </a:ext>
            </a:extLst>
          </p:cNvPr>
          <p:cNvSpPr/>
          <p:nvPr/>
        </p:nvSpPr>
        <p:spPr>
          <a:xfrm>
            <a:off x="16155101" y="389779"/>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3"/>
            <a:stretch>
              <a:fillRect/>
            </a:stretch>
          </a:blipFill>
        </p:spPr>
        <p:txBody>
          <a:bodyPr/>
          <a:lstStyle/>
          <a:p>
            <a:endParaRPr lang="en-US">
              <a:latin typeface="Mulish" pitchFamily="2" charset="0"/>
            </a:endParaRPr>
          </a:p>
        </p:txBody>
      </p:sp>
      <p:grpSp>
        <p:nvGrpSpPr>
          <p:cNvPr id="10" name="Group 10">
            <a:extLst>
              <a:ext uri="{FF2B5EF4-FFF2-40B4-BE49-F238E27FC236}">
                <a16:creationId xmlns:a16="http://schemas.microsoft.com/office/drawing/2014/main" id="{4C84FBEB-6E01-1CDF-BB42-9B59B02FA02A}"/>
              </a:ext>
            </a:extLst>
          </p:cNvPr>
          <p:cNvGrpSpPr/>
          <p:nvPr/>
        </p:nvGrpSpPr>
        <p:grpSpPr>
          <a:xfrm>
            <a:off x="0" y="-180826"/>
            <a:ext cx="21382155" cy="1994681"/>
            <a:chOff x="0" y="-241102"/>
            <a:chExt cx="28509540" cy="2659576"/>
          </a:xfrm>
        </p:grpSpPr>
        <p:grpSp>
          <p:nvGrpSpPr>
            <p:cNvPr id="11" name="Group 11">
              <a:extLst>
                <a:ext uri="{FF2B5EF4-FFF2-40B4-BE49-F238E27FC236}">
                  <a16:creationId xmlns:a16="http://schemas.microsoft.com/office/drawing/2014/main" id="{55DBBE08-8038-6798-6055-F3F40C427CF3}"/>
                </a:ext>
              </a:extLst>
            </p:cNvPr>
            <p:cNvGrpSpPr/>
            <p:nvPr/>
          </p:nvGrpSpPr>
          <p:grpSpPr>
            <a:xfrm>
              <a:off x="0" y="-241102"/>
              <a:ext cx="28509540" cy="2659576"/>
              <a:chOff x="0" y="-47625"/>
              <a:chExt cx="5631514" cy="525348"/>
            </a:xfrm>
          </p:grpSpPr>
          <p:sp>
            <p:nvSpPr>
              <p:cNvPr id="12" name="Freeform 12">
                <a:extLst>
                  <a:ext uri="{FF2B5EF4-FFF2-40B4-BE49-F238E27FC236}">
                    <a16:creationId xmlns:a16="http://schemas.microsoft.com/office/drawing/2014/main" id="{6E0AE799-CDB6-7593-E17E-79B1BB25000A}"/>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a:latin typeface="Mulish" pitchFamily="2" charset="0"/>
                </a:endParaRPr>
              </a:p>
            </p:txBody>
          </p:sp>
          <p:sp>
            <p:nvSpPr>
              <p:cNvPr id="13" name="TextBox 13">
                <a:extLst>
                  <a:ext uri="{FF2B5EF4-FFF2-40B4-BE49-F238E27FC236}">
                    <a16:creationId xmlns:a16="http://schemas.microsoft.com/office/drawing/2014/main" id="{B923A3D0-3988-52F3-F8FF-652662BCAFF0}"/>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a:latin typeface="Mulish" pitchFamily="2" charset="0"/>
                </a:endParaRPr>
              </a:p>
            </p:txBody>
          </p:sp>
        </p:grpSp>
        <p:sp>
          <p:nvSpPr>
            <p:cNvPr id="14" name="TextBox 14">
              <a:extLst>
                <a:ext uri="{FF2B5EF4-FFF2-40B4-BE49-F238E27FC236}">
                  <a16:creationId xmlns:a16="http://schemas.microsoft.com/office/drawing/2014/main" id="{1FE3EB0D-23CA-7458-55B1-8D492D9228A6}"/>
                </a:ext>
              </a:extLst>
            </p:cNvPr>
            <p:cNvSpPr txBox="1"/>
            <p:nvPr/>
          </p:nvSpPr>
          <p:spPr>
            <a:xfrm>
              <a:off x="1219200" y="592869"/>
              <a:ext cx="24148389" cy="1111417"/>
            </a:xfrm>
            <a:prstGeom prst="rect">
              <a:avLst/>
            </a:prstGeom>
          </p:spPr>
          <p:txBody>
            <a:bodyPr lIns="0" tIns="0" rIns="0" bIns="0" rtlCol="0" anchor="t">
              <a:spAutoFit/>
            </a:bodyPr>
            <a:lstStyle/>
            <a:p>
              <a:pPr algn="l">
                <a:lnSpc>
                  <a:spcPts val="6500"/>
                </a:lnSpc>
              </a:pPr>
              <a:r>
                <a:rPr lang="en-US" sz="6000" b="1" dirty="0">
                  <a:solidFill>
                    <a:srgbClr val="FFFFFF"/>
                  </a:solidFill>
                  <a:latin typeface="Arial" panose="020B0604020202020204" pitchFamily="34" charset="0"/>
                  <a:cs typeface="Arial" panose="020B0604020202020204" pitchFamily="34" charset="0"/>
                </a:rPr>
                <a:t>TĂNG TRƯỞNG &amp; XU HƯỚNG</a:t>
              </a:r>
            </a:p>
          </p:txBody>
        </p:sp>
        <p:sp>
          <p:nvSpPr>
            <p:cNvPr id="15" name="Freeform 15">
              <a:extLst>
                <a:ext uri="{FF2B5EF4-FFF2-40B4-BE49-F238E27FC236}">
                  <a16:creationId xmlns:a16="http://schemas.microsoft.com/office/drawing/2014/main" id="{436588D4-3497-56FF-7999-A2ABF73ED39F}"/>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a:latin typeface="Mulish" pitchFamily="2" charset="0"/>
              </a:endParaRPr>
            </a:p>
          </p:txBody>
        </p:sp>
      </p:grpSp>
      <p:grpSp>
        <p:nvGrpSpPr>
          <p:cNvPr id="16" name="Group 15">
            <a:extLst>
              <a:ext uri="{FF2B5EF4-FFF2-40B4-BE49-F238E27FC236}">
                <a16:creationId xmlns:a16="http://schemas.microsoft.com/office/drawing/2014/main" id="{F22EF529-32C9-C994-E19A-E9D9ACC281F8}"/>
              </a:ext>
            </a:extLst>
          </p:cNvPr>
          <p:cNvGrpSpPr/>
          <p:nvPr/>
        </p:nvGrpSpPr>
        <p:grpSpPr>
          <a:xfrm>
            <a:off x="2400300" y="3467100"/>
            <a:ext cx="13487400" cy="4510943"/>
            <a:chOff x="2400300" y="3390900"/>
            <a:chExt cx="13487400" cy="4510943"/>
          </a:xfrm>
        </p:grpSpPr>
        <p:sp>
          <p:nvSpPr>
            <p:cNvPr id="3" name="Rounded Rectangle 13">
              <a:extLst>
                <a:ext uri="{FF2B5EF4-FFF2-40B4-BE49-F238E27FC236}">
                  <a16:creationId xmlns:a16="http://schemas.microsoft.com/office/drawing/2014/main" id="{5C71CCF9-F762-C7D1-1B2E-0E3EF52BD3B4}"/>
                </a:ext>
              </a:extLst>
            </p:cNvPr>
            <p:cNvSpPr/>
            <p:nvPr/>
          </p:nvSpPr>
          <p:spPr>
            <a:xfrm>
              <a:off x="2400300" y="3390900"/>
              <a:ext cx="13487400" cy="1159887"/>
            </a:xfrm>
            <a:prstGeom prst="roundRect">
              <a:avLst>
                <a:gd name="adj" fmla="val 2684"/>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n-US" altLang="en-US" sz="3000" b="1" dirty="0" err="1">
                  <a:solidFill>
                    <a:srgbClr val="1877F2"/>
                  </a:solidFill>
                  <a:latin typeface="Arial" panose="020B0604020202020204" pitchFamily="34" charset="0"/>
                  <a:cs typeface="Arial" panose="020B0604020202020204" pitchFamily="34" charset="0"/>
                </a:rPr>
                <a:t>Hàng</a:t>
              </a:r>
              <a:r>
                <a:rPr lang="en-US" altLang="en-US" sz="3000" b="1" dirty="0">
                  <a:solidFill>
                    <a:srgbClr val="1877F2"/>
                  </a:solidFill>
                  <a:latin typeface="Arial" panose="020B0604020202020204" pitchFamily="34" charset="0"/>
                  <a:cs typeface="Arial" panose="020B0604020202020204" pitchFamily="34" charset="0"/>
                </a:rPr>
                <a:t> </a:t>
              </a:r>
              <a:r>
                <a:rPr lang="en-US" altLang="en-US" sz="3000" b="1" dirty="0" err="1">
                  <a:solidFill>
                    <a:srgbClr val="1877F2"/>
                  </a:solidFill>
                  <a:latin typeface="Arial" panose="020B0604020202020204" pitchFamily="34" charset="0"/>
                  <a:cs typeface="Arial" panose="020B0604020202020204" pitchFamily="34" charset="0"/>
                </a:rPr>
                <a:t>nghìn</a:t>
              </a:r>
              <a:r>
                <a:rPr lang="en-US" altLang="en-US" sz="3000" b="1" dirty="0">
                  <a:solidFill>
                    <a:srgbClr val="1877F2"/>
                  </a:solidFill>
                  <a:latin typeface="Arial" panose="020B0604020202020204" pitchFamily="34" charset="0"/>
                  <a:cs typeface="Arial" panose="020B0604020202020204" pitchFamily="34" charset="0"/>
                </a:rPr>
                <a:t> </a:t>
              </a:r>
              <a:r>
                <a:rPr lang="en-US" altLang="en-US" sz="3000" b="1" dirty="0" err="1">
                  <a:solidFill>
                    <a:srgbClr val="1877F2"/>
                  </a:solidFill>
                  <a:latin typeface="Arial" panose="020B0604020202020204" pitchFamily="34" charset="0"/>
                  <a:cs typeface="Arial" panose="020B0604020202020204" pitchFamily="34" charset="0"/>
                </a:rPr>
                <a:t>doanh</a:t>
              </a:r>
              <a:r>
                <a:rPr lang="en-US" altLang="en-US" sz="3000" b="1" dirty="0">
                  <a:solidFill>
                    <a:srgbClr val="1877F2"/>
                  </a:solidFill>
                  <a:latin typeface="Arial" panose="020B0604020202020204" pitchFamily="34" charset="0"/>
                  <a:cs typeface="Arial" panose="020B0604020202020204" pitchFamily="34" charset="0"/>
                </a:rPr>
                <a:t> </a:t>
              </a:r>
              <a:r>
                <a:rPr lang="en-US" altLang="en-US" sz="3000" b="1" dirty="0" err="1">
                  <a:solidFill>
                    <a:srgbClr val="1877F2"/>
                  </a:solidFill>
                  <a:latin typeface="Arial" panose="020B0604020202020204" pitchFamily="34" charset="0"/>
                  <a:cs typeface="Arial" panose="020B0604020202020204" pitchFamily="34" charset="0"/>
                </a:rPr>
                <a:t>nghiệp</a:t>
              </a:r>
              <a:r>
                <a:rPr lang="en-US" altLang="en-US" sz="3000" dirty="0">
                  <a:solidFill>
                    <a:schemeClr val="tx1">
                      <a:lumMod val="65000"/>
                      <a:lumOff val="35000"/>
                    </a:schemeClr>
                  </a:solidFill>
                  <a:latin typeface="Arial" panose="020B0604020202020204" pitchFamily="34" charset="0"/>
                  <a:cs typeface="Arial" panose="020B0604020202020204" pitchFamily="34" charset="0"/>
                </a:rPr>
                <a:t> Việt Nam </a:t>
              </a:r>
              <a:r>
                <a:rPr lang="en-US" altLang="en-US" sz="3000" dirty="0" err="1">
                  <a:solidFill>
                    <a:schemeClr val="tx1">
                      <a:lumMod val="65000"/>
                      <a:lumOff val="35000"/>
                    </a:schemeClr>
                  </a:solidFill>
                  <a:latin typeface="Arial" panose="020B0604020202020204" pitchFamily="34" charset="0"/>
                  <a:cs typeface="Arial" panose="020B0604020202020204" pitchFamily="34" charset="0"/>
                </a:rPr>
                <a:t>đã</a:t>
              </a:r>
              <a:r>
                <a:rPr lang="en-US" altLang="en-US" sz="3000" dirty="0">
                  <a:solidFill>
                    <a:schemeClr val="tx1">
                      <a:lumMod val="65000"/>
                      <a:lumOff val="35000"/>
                    </a:schemeClr>
                  </a:solidFill>
                  <a:latin typeface="Arial" panose="020B0604020202020204" pitchFamily="34" charset="0"/>
                  <a:cs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cs typeface="Arial" panose="020B0604020202020204" pitchFamily="34" charset="0"/>
                </a:rPr>
                <a:t>lắp</a:t>
              </a:r>
              <a:r>
                <a:rPr lang="en-US" altLang="en-US" sz="3000" dirty="0">
                  <a:solidFill>
                    <a:schemeClr val="tx1">
                      <a:lumMod val="65000"/>
                      <a:lumOff val="35000"/>
                    </a:schemeClr>
                  </a:solidFill>
                  <a:latin typeface="Arial" panose="020B0604020202020204" pitchFamily="34" charset="0"/>
                  <a:cs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cs typeface="Arial" panose="020B0604020202020204" pitchFamily="34" charset="0"/>
                </a:rPr>
                <a:t>đặt</a:t>
              </a:r>
              <a:r>
                <a:rPr lang="en-US" altLang="en-US" sz="3000" dirty="0">
                  <a:solidFill>
                    <a:schemeClr val="tx1">
                      <a:lumMod val="65000"/>
                      <a:lumOff val="35000"/>
                    </a:schemeClr>
                  </a:solidFill>
                  <a:latin typeface="Arial" panose="020B0604020202020204" pitchFamily="34" charset="0"/>
                  <a:cs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cs typeface="Arial" panose="020B0604020202020204" pitchFamily="34" charset="0"/>
                </a:rPr>
                <a:t>điện</a:t>
              </a:r>
              <a:r>
                <a:rPr lang="en-US" altLang="en-US" sz="3000" dirty="0">
                  <a:solidFill>
                    <a:schemeClr val="tx1">
                      <a:lumMod val="65000"/>
                      <a:lumOff val="35000"/>
                    </a:schemeClr>
                  </a:solidFill>
                  <a:latin typeface="Arial" panose="020B0604020202020204" pitchFamily="34" charset="0"/>
                  <a:cs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cs typeface="Arial" panose="020B0604020202020204" pitchFamily="34" charset="0"/>
                </a:rPr>
                <a:t>mặt</a:t>
              </a:r>
              <a:r>
                <a:rPr lang="en-US" altLang="en-US" sz="3000" dirty="0">
                  <a:solidFill>
                    <a:schemeClr val="tx1">
                      <a:lumMod val="65000"/>
                      <a:lumOff val="35000"/>
                    </a:schemeClr>
                  </a:solidFill>
                  <a:latin typeface="Arial" panose="020B0604020202020204" pitchFamily="34" charset="0"/>
                  <a:cs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cs typeface="Arial" panose="020B0604020202020204" pitchFamily="34" charset="0"/>
                </a:rPr>
                <a:t>trời</a:t>
              </a:r>
              <a:endParaRPr lang="en-US" altLang="en-US" sz="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 name="Rounded Rectangle 13">
              <a:extLst>
                <a:ext uri="{FF2B5EF4-FFF2-40B4-BE49-F238E27FC236}">
                  <a16:creationId xmlns:a16="http://schemas.microsoft.com/office/drawing/2014/main" id="{689962DB-5284-D5CB-7E1C-D512ACCA40E4}"/>
                </a:ext>
              </a:extLst>
            </p:cNvPr>
            <p:cNvSpPr/>
            <p:nvPr/>
          </p:nvSpPr>
          <p:spPr>
            <a:xfrm>
              <a:off x="2400300" y="6741956"/>
              <a:ext cx="13487400" cy="1159887"/>
            </a:xfrm>
            <a:prstGeom prst="roundRect">
              <a:avLst>
                <a:gd name="adj" fmla="val 2684"/>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n-US" altLang="en-US" sz="3000" b="1" dirty="0">
                  <a:solidFill>
                    <a:srgbClr val="1877F2"/>
                  </a:solidFill>
                  <a:latin typeface="Arial" panose="020B0604020202020204" pitchFamily="34" charset="0"/>
                </a:rPr>
                <a:t>ESG &amp; </a:t>
              </a:r>
              <a:r>
                <a:rPr lang="en-US" altLang="en-US" sz="3000" b="1" dirty="0" err="1">
                  <a:solidFill>
                    <a:srgbClr val="1877F2"/>
                  </a:solidFill>
                  <a:latin typeface="Arial" panose="020B0604020202020204" pitchFamily="34" charset="0"/>
                </a:rPr>
                <a:t>tiêu</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chuẩn</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năng</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lượng</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trở</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thành</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lợi</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thế</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cạnh</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tranh</a:t>
              </a:r>
              <a:endParaRPr lang="en-US" altLang="en-US" sz="3000" dirty="0">
                <a:solidFill>
                  <a:schemeClr val="tx1">
                    <a:lumMod val="65000"/>
                    <a:lumOff val="35000"/>
                  </a:schemeClr>
                </a:solidFill>
                <a:latin typeface="Arial" panose="020B0604020202020204" pitchFamily="34" charset="0"/>
              </a:endParaRPr>
            </a:p>
          </p:txBody>
        </p:sp>
        <p:sp>
          <p:nvSpPr>
            <p:cNvPr id="5" name="Rounded Rectangle 13">
              <a:extLst>
                <a:ext uri="{FF2B5EF4-FFF2-40B4-BE49-F238E27FC236}">
                  <a16:creationId xmlns:a16="http://schemas.microsoft.com/office/drawing/2014/main" id="{C546278F-E1EC-DC86-EE24-8D92ECEB75F7}"/>
                </a:ext>
              </a:extLst>
            </p:cNvPr>
            <p:cNvSpPr/>
            <p:nvPr/>
          </p:nvSpPr>
          <p:spPr>
            <a:xfrm>
              <a:off x="2400300" y="5066428"/>
              <a:ext cx="13487400" cy="1159887"/>
            </a:xfrm>
            <a:prstGeom prst="roundRect">
              <a:avLst>
                <a:gd name="adj" fmla="val 2684"/>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n-US" altLang="en-US" sz="3000" dirty="0">
                  <a:solidFill>
                    <a:schemeClr val="tx1">
                      <a:lumMod val="65000"/>
                      <a:lumOff val="35000"/>
                    </a:schemeClr>
                  </a:solidFill>
                  <a:latin typeface="Arial" panose="020B0604020202020204" pitchFamily="34" charset="0"/>
                </a:rPr>
                <a:t>Xu </a:t>
              </a:r>
              <a:r>
                <a:rPr lang="en-US" altLang="en-US" sz="3000" dirty="0" err="1">
                  <a:solidFill>
                    <a:schemeClr val="tx1">
                      <a:lumMod val="65000"/>
                      <a:lumOff val="35000"/>
                    </a:schemeClr>
                  </a:solidFill>
                  <a:latin typeface="Arial" panose="020B0604020202020204" pitchFamily="34" charset="0"/>
                </a:rPr>
                <a:t>hướng</a:t>
              </a:r>
              <a:r>
                <a:rPr lang="en-US" altLang="en-US" sz="3000" dirty="0">
                  <a:solidFill>
                    <a:schemeClr val="tx1">
                      <a:lumMod val="65000"/>
                      <a:lumOff val="35000"/>
                    </a:schemeClr>
                  </a:solidFill>
                  <a:latin typeface="Arial" panose="020B0604020202020204" pitchFamily="34" charset="0"/>
                </a:rPr>
                <a:t> </a:t>
              </a:r>
              <a:r>
                <a:rPr lang="en-US" altLang="en-US" sz="3000" b="1" dirty="0">
                  <a:solidFill>
                    <a:srgbClr val="1877F2"/>
                  </a:solidFill>
                  <a:latin typeface="Arial" panose="020B0604020202020204" pitchFamily="34" charset="0"/>
                </a:rPr>
                <a:t>"</a:t>
              </a:r>
              <a:r>
                <a:rPr lang="en-US" altLang="en-US" sz="3000" b="1" dirty="0" err="1">
                  <a:solidFill>
                    <a:srgbClr val="1877F2"/>
                  </a:solidFill>
                  <a:latin typeface="Arial" panose="020B0604020202020204" pitchFamily="34" charset="0"/>
                </a:rPr>
                <a:t>xanh</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hóa</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chuỗi</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cung</a:t>
              </a:r>
              <a:r>
                <a:rPr lang="en-US" altLang="en-US" sz="3000" b="1" dirty="0">
                  <a:solidFill>
                    <a:srgbClr val="1877F2"/>
                  </a:solidFill>
                  <a:latin typeface="Arial" panose="020B0604020202020204" pitchFamily="34" charset="0"/>
                </a:rPr>
                <a:t> </a:t>
              </a:r>
              <a:r>
                <a:rPr lang="en-US" altLang="en-US" sz="3000" b="1" dirty="0" err="1">
                  <a:solidFill>
                    <a:srgbClr val="1877F2"/>
                  </a:solidFill>
                  <a:latin typeface="Arial" panose="020B0604020202020204" pitchFamily="34" charset="0"/>
                </a:rPr>
                <a:t>ứng</a:t>
              </a:r>
              <a:r>
                <a:rPr lang="en-US" altLang="en-US" sz="3000" b="1" dirty="0">
                  <a:solidFill>
                    <a:srgbClr val="1877F2"/>
                  </a:solidFill>
                  <a:latin typeface="Arial" panose="020B0604020202020204" pitchFamily="34" charset="0"/>
                </a:rPr>
                <a:t>"</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của</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các</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tập</a:t>
              </a:r>
              <a:r>
                <a:rPr lang="en-US" altLang="en-US" sz="3000" dirty="0">
                  <a:solidFill>
                    <a:schemeClr val="tx1">
                      <a:lumMod val="65000"/>
                      <a:lumOff val="35000"/>
                    </a:schemeClr>
                  </a:solidFill>
                  <a:latin typeface="Arial" panose="020B0604020202020204" pitchFamily="34" charset="0"/>
                </a:rPr>
                <a:t> </a:t>
              </a:r>
              <a:r>
                <a:rPr lang="en-US" altLang="en-US" sz="3000" dirty="0" err="1">
                  <a:solidFill>
                    <a:schemeClr val="tx1">
                      <a:lumMod val="65000"/>
                      <a:lumOff val="35000"/>
                    </a:schemeClr>
                  </a:solidFill>
                  <a:latin typeface="Arial" panose="020B0604020202020204" pitchFamily="34" charset="0"/>
                </a:rPr>
                <a:t>đoàn</a:t>
              </a:r>
              <a:r>
                <a:rPr lang="en-US" altLang="en-US" sz="3000" dirty="0">
                  <a:solidFill>
                    <a:schemeClr val="tx1">
                      <a:lumMod val="65000"/>
                      <a:lumOff val="35000"/>
                    </a:schemeClr>
                  </a:solidFill>
                  <a:latin typeface="Arial" panose="020B0604020202020204" pitchFamily="34" charset="0"/>
                </a:rPr>
                <a:t> FDI</a:t>
              </a:r>
            </a:p>
          </p:txBody>
        </p:sp>
      </p:grpSp>
    </p:spTree>
    <p:extLst>
      <p:ext uri="{BB962C8B-B14F-4D97-AF65-F5344CB8AC3E}">
        <p14:creationId xmlns:p14="http://schemas.microsoft.com/office/powerpoint/2010/main" val="169705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06F3F6B5-B745-FD13-7ECD-39C1055753B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2" name="Group 2"/>
          <p:cNvGrpSpPr/>
          <p:nvPr/>
        </p:nvGrpSpPr>
        <p:grpSpPr>
          <a:xfrm>
            <a:off x="1109488" y="2400300"/>
            <a:ext cx="4626722" cy="7266880"/>
            <a:chOff x="0" y="0"/>
            <a:chExt cx="1687841" cy="2483939"/>
          </a:xfrm>
        </p:grpSpPr>
        <p:sp>
          <p:nvSpPr>
            <p:cNvPr id="3" name="Freeform 3"/>
            <p:cNvSpPr/>
            <p:nvPr/>
          </p:nvSpPr>
          <p:spPr>
            <a:xfrm>
              <a:off x="0" y="0"/>
              <a:ext cx="1687841" cy="2483939"/>
            </a:xfrm>
            <a:custGeom>
              <a:avLst/>
              <a:gdLst/>
              <a:ahLst/>
              <a:cxnLst/>
              <a:rect l="l" t="t" r="r" b="b"/>
              <a:pathLst>
                <a:path w="1687841" h="2483939">
                  <a:moveTo>
                    <a:pt x="1563381" y="2483939"/>
                  </a:moveTo>
                  <a:lnTo>
                    <a:pt x="124460" y="2483939"/>
                  </a:lnTo>
                  <a:cubicBezTo>
                    <a:pt x="55880" y="2483939"/>
                    <a:pt x="0" y="2428059"/>
                    <a:pt x="0" y="2359479"/>
                  </a:cubicBezTo>
                  <a:lnTo>
                    <a:pt x="0" y="124460"/>
                  </a:lnTo>
                  <a:cubicBezTo>
                    <a:pt x="0" y="55880"/>
                    <a:pt x="55880" y="0"/>
                    <a:pt x="124460" y="0"/>
                  </a:cubicBezTo>
                  <a:lnTo>
                    <a:pt x="1563381" y="0"/>
                  </a:lnTo>
                  <a:cubicBezTo>
                    <a:pt x="1631961" y="0"/>
                    <a:pt x="1687841" y="55880"/>
                    <a:pt x="1687841" y="124460"/>
                  </a:cubicBezTo>
                  <a:lnTo>
                    <a:pt x="1687841" y="2359479"/>
                  </a:lnTo>
                  <a:cubicBezTo>
                    <a:pt x="1687841" y="2428059"/>
                    <a:pt x="1631961" y="2483939"/>
                    <a:pt x="1563381" y="2483939"/>
                  </a:cubicBezTo>
                  <a:close/>
                </a:path>
              </a:pathLst>
            </a:custGeom>
            <a:solidFill>
              <a:srgbClr val="1877F2">
                <a:alpha val="5882"/>
              </a:srgbClr>
            </a:solidFill>
          </p:spPr>
          <p:txBody>
            <a:bodyPr/>
            <a:lstStyle/>
            <a:p>
              <a:endParaRPr lang="en-US">
                <a:latin typeface="Mulish" pitchFamily="2" charset="0"/>
              </a:endParaRPr>
            </a:p>
          </p:txBody>
        </p:sp>
      </p:grpSp>
      <p:grpSp>
        <p:nvGrpSpPr>
          <p:cNvPr id="4" name="Group 4"/>
          <p:cNvGrpSpPr/>
          <p:nvPr/>
        </p:nvGrpSpPr>
        <p:grpSpPr>
          <a:xfrm>
            <a:off x="6857887" y="2400300"/>
            <a:ext cx="4626722" cy="7266880"/>
            <a:chOff x="0" y="0"/>
            <a:chExt cx="1687841" cy="2483939"/>
          </a:xfrm>
        </p:grpSpPr>
        <p:sp>
          <p:nvSpPr>
            <p:cNvPr id="5" name="Freeform 5"/>
            <p:cNvSpPr/>
            <p:nvPr/>
          </p:nvSpPr>
          <p:spPr>
            <a:xfrm>
              <a:off x="0" y="0"/>
              <a:ext cx="1687841" cy="2483939"/>
            </a:xfrm>
            <a:custGeom>
              <a:avLst/>
              <a:gdLst/>
              <a:ahLst/>
              <a:cxnLst/>
              <a:rect l="l" t="t" r="r" b="b"/>
              <a:pathLst>
                <a:path w="1687841" h="2483939">
                  <a:moveTo>
                    <a:pt x="1563381" y="2483939"/>
                  </a:moveTo>
                  <a:lnTo>
                    <a:pt x="124460" y="2483939"/>
                  </a:lnTo>
                  <a:cubicBezTo>
                    <a:pt x="55880" y="2483939"/>
                    <a:pt x="0" y="2428059"/>
                    <a:pt x="0" y="2359479"/>
                  </a:cubicBezTo>
                  <a:lnTo>
                    <a:pt x="0" y="124460"/>
                  </a:lnTo>
                  <a:cubicBezTo>
                    <a:pt x="0" y="55880"/>
                    <a:pt x="55880" y="0"/>
                    <a:pt x="124460" y="0"/>
                  </a:cubicBezTo>
                  <a:lnTo>
                    <a:pt x="1563381" y="0"/>
                  </a:lnTo>
                  <a:cubicBezTo>
                    <a:pt x="1631961" y="0"/>
                    <a:pt x="1687841" y="55880"/>
                    <a:pt x="1687841" y="124460"/>
                  </a:cubicBezTo>
                  <a:lnTo>
                    <a:pt x="1687841" y="2359479"/>
                  </a:lnTo>
                  <a:cubicBezTo>
                    <a:pt x="1687841" y="2428059"/>
                    <a:pt x="1631961" y="2483939"/>
                    <a:pt x="1563381" y="2483939"/>
                  </a:cubicBezTo>
                  <a:close/>
                </a:path>
              </a:pathLst>
            </a:custGeom>
            <a:solidFill>
              <a:srgbClr val="1877F2">
                <a:alpha val="5882"/>
              </a:srgbClr>
            </a:solidFill>
          </p:spPr>
          <p:txBody>
            <a:bodyPr/>
            <a:lstStyle/>
            <a:p>
              <a:endParaRPr lang="en-US">
                <a:latin typeface="Mulish" pitchFamily="2" charset="0"/>
              </a:endParaRPr>
            </a:p>
          </p:txBody>
        </p:sp>
      </p:grpSp>
      <p:grpSp>
        <p:nvGrpSpPr>
          <p:cNvPr id="6" name="Group 6"/>
          <p:cNvGrpSpPr/>
          <p:nvPr/>
        </p:nvGrpSpPr>
        <p:grpSpPr>
          <a:xfrm>
            <a:off x="12606286" y="2400300"/>
            <a:ext cx="4626722" cy="7266880"/>
            <a:chOff x="0" y="0"/>
            <a:chExt cx="1687841" cy="2483939"/>
          </a:xfrm>
        </p:grpSpPr>
        <p:sp>
          <p:nvSpPr>
            <p:cNvPr id="7" name="Freeform 7"/>
            <p:cNvSpPr/>
            <p:nvPr/>
          </p:nvSpPr>
          <p:spPr>
            <a:xfrm>
              <a:off x="0" y="0"/>
              <a:ext cx="1687841" cy="2483939"/>
            </a:xfrm>
            <a:custGeom>
              <a:avLst/>
              <a:gdLst/>
              <a:ahLst/>
              <a:cxnLst/>
              <a:rect l="l" t="t" r="r" b="b"/>
              <a:pathLst>
                <a:path w="1687841" h="2483939">
                  <a:moveTo>
                    <a:pt x="1563381" y="2483939"/>
                  </a:moveTo>
                  <a:lnTo>
                    <a:pt x="124460" y="2483939"/>
                  </a:lnTo>
                  <a:cubicBezTo>
                    <a:pt x="55880" y="2483939"/>
                    <a:pt x="0" y="2428059"/>
                    <a:pt x="0" y="2359479"/>
                  </a:cubicBezTo>
                  <a:lnTo>
                    <a:pt x="0" y="124460"/>
                  </a:lnTo>
                  <a:cubicBezTo>
                    <a:pt x="0" y="55880"/>
                    <a:pt x="55880" y="0"/>
                    <a:pt x="124460" y="0"/>
                  </a:cubicBezTo>
                  <a:lnTo>
                    <a:pt x="1563381" y="0"/>
                  </a:lnTo>
                  <a:cubicBezTo>
                    <a:pt x="1631961" y="0"/>
                    <a:pt x="1687841" y="55880"/>
                    <a:pt x="1687841" y="124460"/>
                  </a:cubicBezTo>
                  <a:lnTo>
                    <a:pt x="1687841" y="2359479"/>
                  </a:lnTo>
                  <a:cubicBezTo>
                    <a:pt x="1687841" y="2428059"/>
                    <a:pt x="1631961" y="2483939"/>
                    <a:pt x="1563381" y="2483939"/>
                  </a:cubicBezTo>
                  <a:close/>
                </a:path>
              </a:pathLst>
            </a:custGeom>
            <a:solidFill>
              <a:srgbClr val="1877F2">
                <a:alpha val="5882"/>
              </a:srgbClr>
            </a:solidFill>
          </p:spPr>
          <p:txBody>
            <a:bodyPr/>
            <a:lstStyle/>
            <a:p>
              <a:endParaRPr lang="en-US">
                <a:latin typeface="Mulish" pitchFamily="2" charset="0"/>
              </a:endParaRPr>
            </a:p>
          </p:txBody>
        </p:sp>
      </p:grpSp>
      <p:sp>
        <p:nvSpPr>
          <p:cNvPr id="8" name="Freeform 8"/>
          <p:cNvSpPr/>
          <p:nvPr/>
        </p:nvSpPr>
        <p:spPr>
          <a:xfrm>
            <a:off x="2922413" y="2614762"/>
            <a:ext cx="1000872" cy="1000872"/>
          </a:xfrm>
          <a:custGeom>
            <a:avLst/>
            <a:gdLst/>
            <a:ahLst/>
            <a:cxnLst/>
            <a:rect l="l" t="t" r="r" b="b"/>
            <a:pathLst>
              <a:path w="1000872" h="1000872">
                <a:moveTo>
                  <a:pt x="0" y="0"/>
                </a:moveTo>
                <a:lnTo>
                  <a:pt x="1000872" y="0"/>
                </a:lnTo>
                <a:lnTo>
                  <a:pt x="1000872" y="1000872"/>
                </a:lnTo>
                <a:lnTo>
                  <a:pt x="0" y="10008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Mulish" pitchFamily="2" charset="0"/>
            </a:endParaRPr>
          </a:p>
        </p:txBody>
      </p:sp>
      <p:sp>
        <p:nvSpPr>
          <p:cNvPr id="9" name="Freeform 9"/>
          <p:cNvSpPr/>
          <p:nvPr/>
        </p:nvSpPr>
        <p:spPr>
          <a:xfrm>
            <a:off x="8689552" y="2614762"/>
            <a:ext cx="1000872" cy="1000872"/>
          </a:xfrm>
          <a:custGeom>
            <a:avLst/>
            <a:gdLst/>
            <a:ahLst/>
            <a:cxnLst/>
            <a:rect l="l" t="t" r="r" b="b"/>
            <a:pathLst>
              <a:path w="1000872" h="1000872">
                <a:moveTo>
                  <a:pt x="0" y="0"/>
                </a:moveTo>
                <a:lnTo>
                  <a:pt x="1000872" y="0"/>
                </a:lnTo>
                <a:lnTo>
                  <a:pt x="1000872" y="1000872"/>
                </a:lnTo>
                <a:lnTo>
                  <a:pt x="0" y="1000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Mulish" pitchFamily="2" charset="0"/>
            </a:endParaRPr>
          </a:p>
        </p:txBody>
      </p:sp>
      <p:sp>
        <p:nvSpPr>
          <p:cNvPr id="10" name="Freeform 10"/>
          <p:cNvSpPr/>
          <p:nvPr/>
        </p:nvSpPr>
        <p:spPr>
          <a:xfrm>
            <a:off x="14474884" y="2664773"/>
            <a:ext cx="889525" cy="1000872"/>
          </a:xfrm>
          <a:custGeom>
            <a:avLst/>
            <a:gdLst/>
            <a:ahLst/>
            <a:cxnLst/>
            <a:rect l="l" t="t" r="r" b="b"/>
            <a:pathLst>
              <a:path w="889525" h="1000872">
                <a:moveTo>
                  <a:pt x="0" y="0"/>
                </a:moveTo>
                <a:lnTo>
                  <a:pt x="889525" y="0"/>
                </a:lnTo>
                <a:lnTo>
                  <a:pt x="889525" y="1000872"/>
                </a:lnTo>
                <a:lnTo>
                  <a:pt x="0" y="10008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latin typeface="Mulish" pitchFamily="2" charset="0"/>
            </a:endParaRPr>
          </a:p>
        </p:txBody>
      </p:sp>
      <p:sp>
        <p:nvSpPr>
          <p:cNvPr id="11" name="TextBox 11"/>
          <p:cNvSpPr txBox="1"/>
          <p:nvPr/>
        </p:nvSpPr>
        <p:spPr>
          <a:xfrm>
            <a:off x="1510356" y="3874632"/>
            <a:ext cx="3824986" cy="5798254"/>
          </a:xfrm>
          <a:prstGeom prst="rect">
            <a:avLst/>
          </a:prstGeom>
        </p:spPr>
        <p:txBody>
          <a:bodyPr lIns="0" tIns="0" rIns="0" bIns="0" rtlCol="0" anchor="t">
            <a:spAutoFit/>
          </a:bodyPr>
          <a:lstStyle/>
          <a:p>
            <a:pPr marL="496571" lvl="1" indent="-248285" algn="l">
              <a:lnSpc>
                <a:spcPts val="3450"/>
              </a:lnSpc>
              <a:buFont typeface="Arial"/>
              <a:buChar char="•"/>
            </a:pPr>
            <a:r>
              <a:rPr lang="vi-VN" sz="2300" b="1" spc="46" dirty="0">
                <a:solidFill>
                  <a:srgbClr val="1877F2"/>
                </a:solidFill>
                <a:ea typeface="Calibri" panose="020F0502020204030204" pitchFamily="34" charset="0"/>
                <a:cs typeface="Calibri" panose="020F0502020204030204" pitchFamily="34" charset="0"/>
              </a:rPr>
              <a:t>Giảm chi phí điện </a:t>
            </a:r>
            <a:r>
              <a:rPr lang="en-US" sz="2300" spc="46" dirty="0">
                <a:solidFill>
                  <a:srgbClr val="545454"/>
                </a:solidFill>
                <a:ea typeface="Calibri" panose="020F0502020204030204" pitchFamily="34" charset="0"/>
                <a:cs typeface="Calibri" panose="020F0502020204030204" pitchFamily="34" charset="0"/>
              </a:rPr>
              <a:t>-</a:t>
            </a:r>
            <a:r>
              <a:rPr lang="vi-VN" sz="2300" spc="46" dirty="0">
                <a:solidFill>
                  <a:srgbClr val="545454"/>
                </a:solidFill>
                <a:ea typeface="Calibri" panose="020F0502020204030204" pitchFamily="34" charset="0"/>
                <a:cs typeface="Calibri" panose="020F0502020204030204" pitchFamily="34" charset="0"/>
              </a:rPr>
              <a:t> Chi phí điện/kWh từ hệ thống điện mặt trời mái nhà </a:t>
            </a:r>
            <a:r>
              <a:rPr lang="vi-VN" sz="2300" spc="46" dirty="0">
                <a:solidFill>
                  <a:srgbClr val="1877F2"/>
                </a:solidFill>
                <a:ea typeface="Calibri" panose="020F0502020204030204" pitchFamily="34" charset="0"/>
                <a:cs typeface="Calibri" panose="020F0502020204030204" pitchFamily="34" charset="0"/>
              </a:rPr>
              <a:t>thấp hơn </a:t>
            </a:r>
            <a:r>
              <a:rPr lang="vi-VN" sz="2300" spc="46" dirty="0">
                <a:solidFill>
                  <a:srgbClr val="545454"/>
                </a:solidFill>
                <a:ea typeface="Calibri" panose="020F0502020204030204" pitchFamily="34" charset="0"/>
                <a:cs typeface="Calibri" panose="020F0502020204030204" pitchFamily="34" charset="0"/>
              </a:rPr>
              <a:t>so với điện từ công ty điện lực.</a:t>
            </a:r>
            <a:endParaRPr lang="en-US" sz="2300" spc="46" dirty="0">
              <a:solidFill>
                <a:srgbClr val="545454"/>
              </a:solidFill>
              <a:ea typeface="Calibri" panose="020F0502020204030204" pitchFamily="34" charset="0"/>
              <a:cs typeface="Calibri" panose="020F0502020204030204" pitchFamily="34" charset="0"/>
            </a:endParaRPr>
          </a:p>
          <a:p>
            <a:pPr marL="496571" lvl="1" indent="-248285" algn="l">
              <a:lnSpc>
                <a:spcPts val="3450"/>
              </a:lnSpc>
              <a:buFont typeface="Arial"/>
              <a:buChar char="•"/>
            </a:pPr>
            <a:endParaRPr lang="en-US" sz="2300" spc="46" dirty="0">
              <a:solidFill>
                <a:srgbClr val="545454"/>
              </a:solidFill>
              <a:ea typeface="Calibri" panose="020F0502020204030204" pitchFamily="34" charset="0"/>
              <a:cs typeface="Calibri" panose="020F0502020204030204" pitchFamily="34" charset="0"/>
            </a:endParaRPr>
          </a:p>
          <a:p>
            <a:pPr marL="496571" lvl="1" indent="-248285" algn="l">
              <a:lnSpc>
                <a:spcPts val="3450"/>
              </a:lnSpc>
              <a:buFont typeface="Arial"/>
              <a:buChar char="•"/>
            </a:pPr>
            <a:r>
              <a:rPr lang="vi-VN" sz="2300" b="1" spc="46" dirty="0">
                <a:solidFill>
                  <a:srgbClr val="1877F2"/>
                </a:solidFill>
                <a:ea typeface="Calibri" panose="020F0502020204030204" pitchFamily="34" charset="0"/>
                <a:cs typeface="Calibri" panose="020F0502020204030204" pitchFamily="34" charset="0"/>
              </a:rPr>
              <a:t>Tăng khả năng tiếp cận vốn</a:t>
            </a:r>
            <a:r>
              <a:rPr lang="vi-VN" sz="2300" spc="46" dirty="0">
                <a:solidFill>
                  <a:srgbClr val="545454"/>
                </a:solidFill>
                <a:ea typeface="Calibri" panose="020F0502020204030204" pitchFamily="34" charset="0"/>
                <a:cs typeface="Calibri" panose="020F0502020204030204" pitchFamily="34" charset="0"/>
              </a:rPr>
              <a:t> – Doanh nghiệp có thể tiếp cận các nguồn vốn xanh </a:t>
            </a:r>
            <a:r>
              <a:rPr lang="vi-VN" sz="2300" spc="46" dirty="0">
                <a:solidFill>
                  <a:srgbClr val="1877F2"/>
                </a:solidFill>
                <a:ea typeface="Calibri" panose="020F0502020204030204" pitchFamily="34" charset="0"/>
                <a:cs typeface="Calibri" panose="020F0502020204030204" pitchFamily="34" charset="0"/>
              </a:rPr>
              <a:t>(Green Financing) </a:t>
            </a:r>
            <a:r>
              <a:rPr lang="vi-VN" sz="2300" spc="46" dirty="0">
                <a:solidFill>
                  <a:srgbClr val="545454"/>
                </a:solidFill>
                <a:ea typeface="Calibri" panose="020F0502020204030204" pitchFamily="34" charset="0"/>
                <a:cs typeface="Calibri" panose="020F0502020204030204" pitchFamily="34" charset="0"/>
              </a:rPr>
              <a:t>để đầu tư phát triển bền vững.</a:t>
            </a:r>
            <a:endParaRPr lang="en-US" sz="2300" spc="46" dirty="0">
              <a:solidFill>
                <a:srgbClr val="1877F2"/>
              </a:solidFill>
              <a:ea typeface="Calibri" panose="020F0502020204030204" pitchFamily="34" charset="0"/>
              <a:cs typeface="Calibri" panose="020F0502020204030204" pitchFamily="34" charset="0"/>
            </a:endParaRPr>
          </a:p>
        </p:txBody>
      </p:sp>
      <p:sp>
        <p:nvSpPr>
          <p:cNvPr id="12" name="TextBox 12"/>
          <p:cNvSpPr txBox="1"/>
          <p:nvPr/>
        </p:nvSpPr>
        <p:spPr>
          <a:xfrm>
            <a:off x="7279044" y="3868928"/>
            <a:ext cx="3821886" cy="4451731"/>
          </a:xfrm>
          <a:prstGeom prst="rect">
            <a:avLst/>
          </a:prstGeom>
        </p:spPr>
        <p:txBody>
          <a:bodyPr lIns="0" tIns="0" rIns="0" bIns="0" rtlCol="0" anchor="t">
            <a:spAutoFit/>
          </a:bodyPr>
          <a:lstStyle/>
          <a:p>
            <a:pPr marL="496571" lvl="1" indent="-248285" algn="l">
              <a:lnSpc>
                <a:spcPts val="3450"/>
              </a:lnSpc>
              <a:buFont typeface="Arial"/>
              <a:buChar char="•"/>
            </a:pPr>
            <a:r>
              <a:rPr lang="vi-VN" sz="2300" spc="46" dirty="0">
                <a:solidFill>
                  <a:srgbClr val="545454"/>
                </a:solidFill>
                <a:ea typeface="Calibri" panose="020F0502020204030204" pitchFamily="34" charset="0"/>
                <a:cs typeface="Calibri" panose="020F0502020204030204" pitchFamily="34" charset="0"/>
              </a:rPr>
              <a:t>Năng lượng sạch là một trong những yếu tố quan trọng giúp doanh nghiệp triển khai </a:t>
            </a:r>
            <a:r>
              <a:rPr lang="vi-VN" sz="2300" spc="46" dirty="0">
                <a:solidFill>
                  <a:srgbClr val="1877F2"/>
                </a:solidFill>
                <a:ea typeface="Calibri" panose="020F0502020204030204" pitchFamily="34" charset="0"/>
                <a:cs typeface="Calibri" panose="020F0502020204030204" pitchFamily="34" charset="0"/>
              </a:rPr>
              <a:t>chiến lược ESG </a:t>
            </a:r>
            <a:r>
              <a:rPr lang="vi-VN" sz="2300" spc="46" dirty="0">
                <a:solidFill>
                  <a:srgbClr val="545454"/>
                </a:solidFill>
                <a:ea typeface="Calibri" panose="020F0502020204030204" pitchFamily="34" charset="0"/>
                <a:cs typeface="Calibri" panose="020F0502020204030204" pitchFamily="34" charset="0"/>
              </a:rPr>
              <a:t>hiệu quả.</a:t>
            </a:r>
            <a:endParaRPr lang="en-US" sz="2300" spc="46" dirty="0">
              <a:solidFill>
                <a:srgbClr val="545454"/>
              </a:solidFill>
              <a:ea typeface="Calibri" panose="020F0502020204030204" pitchFamily="34" charset="0"/>
              <a:cs typeface="Calibri" panose="020F0502020204030204" pitchFamily="34" charset="0"/>
            </a:endParaRPr>
          </a:p>
          <a:p>
            <a:pPr marL="496571" lvl="1" indent="-248285" algn="l">
              <a:lnSpc>
                <a:spcPts val="3450"/>
              </a:lnSpc>
              <a:buFont typeface="Arial"/>
              <a:buChar char="•"/>
            </a:pPr>
            <a:endParaRPr lang="en-US" sz="2300" spc="46" dirty="0">
              <a:solidFill>
                <a:srgbClr val="545454"/>
              </a:solidFill>
              <a:ea typeface="Calibri" panose="020F0502020204030204" pitchFamily="34" charset="0"/>
              <a:cs typeface="Calibri" panose="020F0502020204030204" pitchFamily="34" charset="0"/>
            </a:endParaRPr>
          </a:p>
          <a:p>
            <a:pPr marL="496571" lvl="1" indent="-248285" algn="l">
              <a:lnSpc>
                <a:spcPts val="3450"/>
              </a:lnSpc>
              <a:buFont typeface="Arial"/>
              <a:buChar char="•"/>
            </a:pPr>
            <a:r>
              <a:rPr lang="vi-VN" sz="2300" spc="46" dirty="0">
                <a:solidFill>
                  <a:srgbClr val="545454"/>
                </a:solidFill>
                <a:ea typeface="Calibri" panose="020F0502020204030204" pitchFamily="34" charset="0"/>
                <a:cs typeface="Calibri" panose="020F0502020204030204" pitchFamily="34" charset="0"/>
              </a:rPr>
              <a:t>Hỗ trợ đáp ứng các yêu cầu ESG từ thị trường xuất khẩu và đối tác tại EU/US.</a:t>
            </a:r>
            <a:endParaRPr lang="en-US" sz="2300" spc="46" dirty="0">
              <a:solidFill>
                <a:srgbClr val="545454"/>
              </a:solidFill>
              <a:ea typeface="Calibri" panose="020F0502020204030204" pitchFamily="34" charset="0"/>
              <a:cs typeface="Calibri" panose="020F0502020204030204" pitchFamily="34" charset="0"/>
            </a:endParaRPr>
          </a:p>
        </p:txBody>
      </p:sp>
      <p:sp>
        <p:nvSpPr>
          <p:cNvPr id="13" name="TextBox 13"/>
          <p:cNvSpPr txBox="1"/>
          <p:nvPr/>
        </p:nvSpPr>
        <p:spPr>
          <a:xfrm>
            <a:off x="13015276" y="3879989"/>
            <a:ext cx="4004572" cy="1758687"/>
          </a:xfrm>
          <a:prstGeom prst="rect">
            <a:avLst/>
          </a:prstGeom>
        </p:spPr>
        <p:txBody>
          <a:bodyPr wrap="square" lIns="0" tIns="0" rIns="0" bIns="0" rtlCol="0" anchor="t">
            <a:spAutoFit/>
          </a:bodyPr>
          <a:lstStyle/>
          <a:p>
            <a:pPr marL="342900" indent="-342900" algn="l">
              <a:lnSpc>
                <a:spcPts val="3450"/>
              </a:lnSpc>
              <a:buFont typeface="Arial" panose="020B0604020202020204" pitchFamily="34" charset="0"/>
              <a:buChar char="•"/>
            </a:pPr>
            <a:r>
              <a:rPr lang="vi-VN" sz="2300" spc="46" dirty="0">
                <a:solidFill>
                  <a:srgbClr val="545454"/>
                </a:solidFill>
                <a:ea typeface="Calibri" panose="020F0502020204030204" pitchFamily="34" charset="0"/>
                <a:cs typeface="Calibri" panose="020F0502020204030204" pitchFamily="34" charset="0"/>
              </a:rPr>
              <a:t>Nâng cao hình ảnh </a:t>
            </a:r>
            <a:r>
              <a:rPr lang="vi-VN" sz="2300" spc="46" dirty="0">
                <a:solidFill>
                  <a:srgbClr val="1877F2"/>
                </a:solidFill>
                <a:ea typeface="Calibri" panose="020F0502020204030204" pitchFamily="34" charset="0"/>
                <a:cs typeface="Calibri" panose="020F0502020204030204" pitchFamily="34" charset="0"/>
              </a:rPr>
              <a:t>thương hiệu doanh nghiệp</a:t>
            </a:r>
            <a:r>
              <a:rPr lang="vi-VN" sz="2300" spc="46" dirty="0">
                <a:solidFill>
                  <a:srgbClr val="545454"/>
                </a:solidFill>
                <a:ea typeface="Calibri" panose="020F0502020204030204" pitchFamily="34" charset="0"/>
                <a:cs typeface="Calibri" panose="020F0502020204030204" pitchFamily="34" charset="0"/>
              </a:rPr>
              <a:t> về </a:t>
            </a:r>
            <a:r>
              <a:rPr lang="vi-VN" sz="2300" spc="46" dirty="0">
                <a:solidFill>
                  <a:srgbClr val="1877F2"/>
                </a:solidFill>
                <a:ea typeface="Calibri" panose="020F0502020204030204" pitchFamily="34" charset="0"/>
                <a:cs typeface="Calibri" panose="020F0502020204030204" pitchFamily="34" charset="0"/>
              </a:rPr>
              <a:t>phát triển bền vững</a:t>
            </a:r>
            <a:r>
              <a:rPr lang="vi-VN" sz="2300" spc="46" dirty="0">
                <a:solidFill>
                  <a:srgbClr val="545454"/>
                </a:solidFill>
                <a:ea typeface="Calibri" panose="020F0502020204030204" pitchFamily="34" charset="0"/>
                <a:cs typeface="Calibri" panose="020F0502020204030204" pitchFamily="34" charset="0"/>
              </a:rPr>
              <a:t> và bảo vệ môi trường</a:t>
            </a:r>
            <a:r>
              <a:rPr lang="en-US" sz="2300" spc="46" dirty="0">
                <a:solidFill>
                  <a:srgbClr val="545454"/>
                </a:solidFill>
                <a:ea typeface="Calibri" panose="020F0502020204030204" pitchFamily="34" charset="0"/>
                <a:cs typeface="Calibri" panose="020F0502020204030204" pitchFamily="34" charset="0"/>
              </a:rPr>
              <a:t>.</a:t>
            </a:r>
          </a:p>
        </p:txBody>
      </p:sp>
      <p:grpSp>
        <p:nvGrpSpPr>
          <p:cNvPr id="18" name="Group 18"/>
          <p:cNvGrpSpPr/>
          <p:nvPr/>
        </p:nvGrpSpPr>
        <p:grpSpPr>
          <a:xfrm>
            <a:off x="0" y="-180826"/>
            <a:ext cx="21382155" cy="1994681"/>
            <a:chOff x="0" y="-241102"/>
            <a:chExt cx="28509540" cy="2659576"/>
          </a:xfrm>
        </p:grpSpPr>
        <p:grpSp>
          <p:nvGrpSpPr>
            <p:cNvPr id="19" name="Group 19"/>
            <p:cNvGrpSpPr/>
            <p:nvPr/>
          </p:nvGrpSpPr>
          <p:grpSpPr>
            <a:xfrm>
              <a:off x="0" y="-241102"/>
              <a:ext cx="28509540" cy="2659576"/>
              <a:chOff x="0" y="-47625"/>
              <a:chExt cx="5631514" cy="525348"/>
            </a:xfrm>
          </p:grpSpPr>
          <p:sp>
            <p:nvSpPr>
              <p:cNvPr id="20" name="Freeform 20"/>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a:latin typeface="Mulish" pitchFamily="2" charset="0"/>
                </a:endParaRPr>
              </a:p>
            </p:txBody>
          </p:sp>
          <p:sp>
            <p:nvSpPr>
              <p:cNvPr id="21" name="TextBox 21"/>
              <p:cNvSpPr txBox="1"/>
              <p:nvPr/>
            </p:nvSpPr>
            <p:spPr>
              <a:xfrm>
                <a:off x="0" y="-47625"/>
                <a:ext cx="5631514" cy="525348"/>
              </a:xfrm>
              <a:prstGeom prst="rect">
                <a:avLst/>
              </a:prstGeom>
            </p:spPr>
            <p:txBody>
              <a:bodyPr lIns="50800" tIns="50800" rIns="50800" bIns="50800" rtlCol="0" anchor="ctr"/>
              <a:lstStyle/>
              <a:p>
                <a:pPr algn="ctr">
                  <a:lnSpc>
                    <a:spcPts val="3360"/>
                  </a:lnSpc>
                </a:pPr>
                <a:endParaRPr>
                  <a:latin typeface="Mulish" pitchFamily="2" charset="0"/>
                </a:endParaRPr>
              </a:p>
            </p:txBody>
          </p:sp>
        </p:grpSp>
        <p:sp>
          <p:nvSpPr>
            <p:cNvPr id="22" name="TextBox 22"/>
            <p:cNvSpPr txBox="1"/>
            <p:nvPr/>
          </p:nvSpPr>
          <p:spPr>
            <a:xfrm>
              <a:off x="1523768" y="111878"/>
              <a:ext cx="24148389" cy="2223602"/>
            </a:xfrm>
            <a:prstGeom prst="rect">
              <a:avLst/>
            </a:prstGeom>
          </p:spPr>
          <p:txBody>
            <a:bodyPr lIns="0" tIns="0" rIns="0" bIns="0" rtlCol="0" anchor="t">
              <a:spAutoFit/>
            </a:bodyPr>
            <a:lstStyle/>
            <a:p>
              <a:pPr algn="l">
                <a:lnSpc>
                  <a:spcPts val="6500"/>
                </a:lnSpc>
                <a:spcBef>
                  <a:spcPts val="150"/>
                </a:spcBef>
                <a:spcAft>
                  <a:spcPts val="150"/>
                </a:spcAft>
              </a:pPr>
              <a:r>
                <a:rPr lang="en-US" sz="5000" b="1" dirty="0">
                  <a:solidFill>
                    <a:srgbClr val="FFFFFF"/>
                  </a:solidFill>
                  <a:latin typeface="Arial" panose="020B0604020202020204" pitchFamily="34" charset="0"/>
                  <a:cs typeface="Arial" panose="020B0604020202020204" pitchFamily="34" charset="0"/>
                </a:rPr>
                <a:t>LỢI ÍCH CỦA</a:t>
              </a:r>
            </a:p>
            <a:p>
              <a:pPr algn="l">
                <a:lnSpc>
                  <a:spcPts val="6500"/>
                </a:lnSpc>
                <a:spcBef>
                  <a:spcPts val="150"/>
                </a:spcBef>
                <a:spcAft>
                  <a:spcPts val="150"/>
                </a:spcAft>
              </a:pPr>
              <a:r>
                <a:rPr lang="en-US" sz="5000" b="1" dirty="0">
                  <a:solidFill>
                    <a:srgbClr val="FFFFFF"/>
                  </a:solidFill>
                  <a:latin typeface="Arial" panose="020B0604020202020204" pitchFamily="34" charset="0"/>
                  <a:cs typeface="Arial" panose="020B0604020202020204" pitchFamily="34" charset="0"/>
                </a:rPr>
                <a:t>ĐIỆN MẶT TRỜI MÁI NHÀ</a:t>
              </a:r>
            </a:p>
          </p:txBody>
        </p:sp>
        <p:sp>
          <p:nvSpPr>
            <p:cNvPr id="23" name="Freeform 23"/>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9"/>
              <a:stretch>
                <a:fillRect/>
              </a:stretch>
            </a:blipFill>
          </p:spPr>
          <p:txBody>
            <a:bodyPr/>
            <a:lstStyle/>
            <a:p>
              <a:endParaRPr lang="en-US">
                <a:latin typeface="Mulish" pitchFamily="2"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a:p>
        </p:txBody>
      </p:sp>
      <p:grpSp>
        <p:nvGrpSpPr>
          <p:cNvPr id="3" name="Group 3"/>
          <p:cNvGrpSpPr/>
          <p:nvPr/>
        </p:nvGrpSpPr>
        <p:grpSpPr>
          <a:xfrm>
            <a:off x="0" y="1"/>
            <a:ext cx="18288000" cy="10287000"/>
            <a:chOff x="0" y="0"/>
            <a:chExt cx="4966218" cy="2827419"/>
          </a:xfrm>
        </p:grpSpPr>
        <p:sp>
          <p:nvSpPr>
            <p:cNvPr id="4" name="Freeform 4"/>
            <p:cNvSpPr/>
            <p:nvPr/>
          </p:nvSpPr>
          <p:spPr>
            <a:xfrm>
              <a:off x="0" y="0"/>
              <a:ext cx="4966218" cy="2827419"/>
            </a:xfrm>
            <a:custGeom>
              <a:avLst/>
              <a:gdLst/>
              <a:ahLst/>
              <a:cxnLst/>
              <a:rect l="l" t="t" r="r" b="b"/>
              <a:pathLst>
                <a:path w="4966218" h="2827419">
                  <a:moveTo>
                    <a:pt x="0" y="0"/>
                  </a:moveTo>
                  <a:lnTo>
                    <a:pt x="4966218" y="0"/>
                  </a:lnTo>
                  <a:lnTo>
                    <a:pt x="4966218" y="2827419"/>
                  </a:lnTo>
                  <a:lnTo>
                    <a:pt x="0" y="2827419"/>
                  </a:lnTo>
                  <a:close/>
                </a:path>
              </a:pathLst>
            </a:custGeom>
            <a:solidFill>
              <a:srgbClr val="0C234A">
                <a:alpha val="67843"/>
              </a:srgbClr>
            </a:solidFill>
          </p:spPr>
          <p:txBody>
            <a:bodyPr/>
            <a:lstStyle/>
            <a:p>
              <a:endParaRPr lang="en-US"/>
            </a:p>
          </p:txBody>
        </p:sp>
        <p:sp>
          <p:nvSpPr>
            <p:cNvPr id="5" name="TextBox 5"/>
            <p:cNvSpPr txBox="1"/>
            <p:nvPr/>
          </p:nvSpPr>
          <p:spPr>
            <a:xfrm>
              <a:off x="0" y="-19050"/>
              <a:ext cx="4966218" cy="2846469"/>
            </a:xfrm>
            <a:prstGeom prst="rect">
              <a:avLst/>
            </a:prstGeom>
          </p:spPr>
          <p:txBody>
            <a:bodyPr lIns="50800" tIns="50800" rIns="50800" bIns="50800" rtlCol="0" anchor="ctr"/>
            <a:lstStyle/>
            <a:p>
              <a:pPr algn="ctr">
                <a:lnSpc>
                  <a:spcPts val="3250"/>
                </a:lnSpc>
              </a:pPr>
              <a:endParaRPr/>
            </a:p>
          </p:txBody>
        </p:sp>
      </p:grpSp>
      <p:grpSp>
        <p:nvGrpSpPr>
          <p:cNvPr id="10" name="Group 10"/>
          <p:cNvGrpSpPr>
            <a:grpSpLocks noChangeAspect="1"/>
          </p:cNvGrpSpPr>
          <p:nvPr/>
        </p:nvGrpSpPr>
        <p:grpSpPr>
          <a:xfrm>
            <a:off x="10220256" y="0"/>
            <a:ext cx="8067744" cy="10287000"/>
            <a:chOff x="0" y="0"/>
            <a:chExt cx="8603361" cy="10286746"/>
          </a:xfrm>
        </p:grpSpPr>
        <p:sp>
          <p:nvSpPr>
            <p:cNvPr id="11" name="Freeform 11"/>
            <p:cNvSpPr/>
            <p:nvPr/>
          </p:nvSpPr>
          <p:spPr>
            <a:xfrm>
              <a:off x="-2794" y="-128"/>
              <a:ext cx="8606155" cy="10286874"/>
            </a:xfrm>
            <a:custGeom>
              <a:avLst/>
              <a:gdLst/>
              <a:ahLst/>
              <a:cxnLst/>
              <a:rect l="l" t="t" r="r" b="b"/>
              <a:pathLst>
                <a:path w="8606155" h="10286874">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3"/>
              <a:stretch>
                <a:fillRect l="-65746" r="-32331"/>
              </a:stretch>
            </a:blipFill>
          </p:spPr>
          <p:txBody>
            <a:bodyPr/>
            <a:lstStyle/>
            <a:p>
              <a:endParaRPr lang="en-US"/>
            </a:p>
          </p:txBody>
        </p:sp>
      </p:grpSp>
      <p:grpSp>
        <p:nvGrpSpPr>
          <p:cNvPr id="12" name="Group 12"/>
          <p:cNvGrpSpPr/>
          <p:nvPr/>
        </p:nvGrpSpPr>
        <p:grpSpPr>
          <a:xfrm>
            <a:off x="600387" y="4250606"/>
            <a:ext cx="6964479" cy="1785789"/>
            <a:chOff x="31750" y="0"/>
            <a:chExt cx="9285972" cy="2381052"/>
          </a:xfrm>
        </p:grpSpPr>
        <p:sp>
          <p:nvSpPr>
            <p:cNvPr id="13" name="TextBox 13"/>
            <p:cNvSpPr txBox="1"/>
            <p:nvPr/>
          </p:nvSpPr>
          <p:spPr>
            <a:xfrm>
              <a:off x="450434" y="676367"/>
              <a:ext cx="8867288" cy="1028145"/>
            </a:xfrm>
            <a:prstGeom prst="rect">
              <a:avLst/>
            </a:prstGeom>
          </p:spPr>
          <p:txBody>
            <a:bodyPr lIns="0" tIns="0" rIns="0" bIns="0" rtlCol="0" anchor="t">
              <a:spAutoFit/>
            </a:bodyPr>
            <a:lstStyle/>
            <a:p>
              <a:pPr algn="l">
                <a:lnSpc>
                  <a:spcPts val="6500"/>
                </a:lnSpc>
              </a:pPr>
              <a:r>
                <a:rPr lang="en-US" sz="5000" b="1" dirty="0">
                  <a:solidFill>
                    <a:srgbClr val="FFFFFF"/>
                  </a:solidFill>
                  <a:latin typeface="Arial" panose="020B0604020202020204" pitchFamily="34" charset="0"/>
                  <a:cs typeface="Arial" panose="020B0604020202020204" pitchFamily="34" charset="0"/>
                </a:rPr>
                <a:t>PHƯƠNG ÁN ĐẦU TƯ</a:t>
              </a:r>
            </a:p>
          </p:txBody>
        </p:sp>
        <p:sp>
          <p:nvSpPr>
            <p:cNvPr id="14" name="AutoShape 14"/>
            <p:cNvSpPr/>
            <p:nvPr/>
          </p:nvSpPr>
          <p:spPr>
            <a:xfrm>
              <a:off x="31750" y="0"/>
              <a:ext cx="0" cy="2381052"/>
            </a:xfrm>
            <a:prstGeom prst="line">
              <a:avLst/>
            </a:prstGeom>
            <a:ln w="63500" cap="flat">
              <a:solidFill>
                <a:srgbClr val="FFFFFF"/>
              </a:solidFill>
              <a:prstDash val="solid"/>
              <a:headEnd type="none" w="sm" len="sm"/>
              <a:tailEnd type="none" w="sm" len="sm"/>
            </a:ln>
          </p:spPr>
          <p:txBody>
            <a:bodyPr/>
            <a:lstStyle/>
            <a:p>
              <a:endParaRPr lang="en-US"/>
            </a:p>
          </p:txBody>
        </p:sp>
      </p:grpSp>
      <p:sp>
        <p:nvSpPr>
          <p:cNvPr id="15" name="Freeform 15"/>
          <p:cNvSpPr/>
          <p:nvPr/>
        </p:nvSpPr>
        <p:spPr>
          <a:xfrm>
            <a:off x="16083457" y="447290"/>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3479494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369D-9264-315E-86CB-D1CA5D366F17}"/>
            </a:ext>
          </a:extLst>
        </p:cNvPr>
        <p:cNvGrpSpPr/>
        <p:nvPr/>
      </p:nvGrpSpPr>
      <p:grpSpPr>
        <a:xfrm>
          <a:off x="0" y="0"/>
          <a:ext cx="0" cy="0"/>
          <a:chOff x="0" y="0"/>
          <a:chExt cx="0" cy="0"/>
        </a:xfrm>
      </p:grpSpPr>
      <p:sp>
        <p:nvSpPr>
          <p:cNvPr id="8" name="Freeform 7">
            <a:extLst>
              <a:ext uri="{FF2B5EF4-FFF2-40B4-BE49-F238E27FC236}">
                <a16:creationId xmlns:a16="http://schemas.microsoft.com/office/drawing/2014/main" id="{E60C3529-925F-52DA-13B0-2D914C1C07B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sp>
        <p:nvSpPr>
          <p:cNvPr id="2" name="Freeform 2">
            <a:extLst>
              <a:ext uri="{FF2B5EF4-FFF2-40B4-BE49-F238E27FC236}">
                <a16:creationId xmlns:a16="http://schemas.microsoft.com/office/drawing/2014/main" id="{924ACEBC-A1E3-41C3-5C02-883615EFB8F8}"/>
              </a:ext>
            </a:extLst>
          </p:cNvPr>
          <p:cNvSpPr/>
          <p:nvPr/>
        </p:nvSpPr>
        <p:spPr>
          <a:xfrm>
            <a:off x="16155101" y="389779"/>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3"/>
            <a:stretch>
              <a:fillRect/>
            </a:stretch>
          </a:blipFill>
        </p:spPr>
        <p:txBody>
          <a:bodyPr/>
          <a:lstStyle/>
          <a:p>
            <a:endParaRPr lang="en-US" b="1">
              <a:latin typeface="Mulish" pitchFamily="2" charset="0"/>
            </a:endParaRPr>
          </a:p>
        </p:txBody>
      </p:sp>
      <p:grpSp>
        <p:nvGrpSpPr>
          <p:cNvPr id="18" name="Group 18">
            <a:extLst>
              <a:ext uri="{FF2B5EF4-FFF2-40B4-BE49-F238E27FC236}">
                <a16:creationId xmlns:a16="http://schemas.microsoft.com/office/drawing/2014/main" id="{004B4D4A-C351-C92C-C52B-F6396DD64C1A}"/>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80DB5BD8-CA02-EDB2-B0B7-38A11B35C1B2}"/>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897C961D-1735-6D70-6B93-C6F17708DE01}"/>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2591EA86-08E0-49C7-F8DA-89DF069BBE59}"/>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A0B7D12B-EDB5-F6C9-1428-61EB4686BFAD}"/>
                </a:ext>
              </a:extLst>
            </p:cNvPr>
            <p:cNvSpPr txBox="1"/>
            <p:nvPr/>
          </p:nvSpPr>
          <p:spPr>
            <a:xfrm>
              <a:off x="1524000" y="580009"/>
              <a:ext cx="24148389" cy="1111417"/>
            </a:xfrm>
            <a:prstGeom prst="rect">
              <a:avLst/>
            </a:prstGeom>
          </p:spPr>
          <p:txBody>
            <a:bodyPr lIns="0" tIns="0" rIns="0" bIns="0" rtlCol="0" anchor="t">
              <a:spAutoFit/>
            </a:bodyPr>
            <a:lstStyle/>
            <a:p>
              <a:pPr algn="l">
                <a:lnSpc>
                  <a:spcPts val="6500"/>
                </a:lnSpc>
              </a:pPr>
              <a:r>
                <a:rPr lang="en-US" sz="6000" b="1" dirty="0">
                  <a:solidFill>
                    <a:srgbClr val="FFFFFF"/>
                  </a:solidFill>
                  <a:latin typeface="Arial" panose="020B0604020202020204" pitchFamily="34" charset="0"/>
                  <a:cs typeface="Arial" panose="020B0604020202020204" pitchFamily="34" charset="0"/>
                </a:rPr>
                <a:t>PHƯƠNG ÁN TRẢ CHẬM</a:t>
              </a:r>
            </a:p>
          </p:txBody>
        </p:sp>
        <p:sp>
          <p:nvSpPr>
            <p:cNvPr id="23" name="Freeform 23">
              <a:extLst>
                <a:ext uri="{FF2B5EF4-FFF2-40B4-BE49-F238E27FC236}">
                  <a16:creationId xmlns:a16="http://schemas.microsoft.com/office/drawing/2014/main" id="{C39DFE2A-82A4-5D0D-475C-DC841117C43D}"/>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b="1">
                <a:latin typeface="Mulish" pitchFamily="2" charset="0"/>
              </a:endParaRPr>
            </a:p>
          </p:txBody>
        </p:sp>
      </p:grpSp>
      <p:grpSp>
        <p:nvGrpSpPr>
          <p:cNvPr id="3" name="Group 9">
            <a:extLst>
              <a:ext uri="{FF2B5EF4-FFF2-40B4-BE49-F238E27FC236}">
                <a16:creationId xmlns:a16="http://schemas.microsoft.com/office/drawing/2014/main" id="{F2D52F18-D37E-2361-5C3B-3E2E9046C09A}"/>
              </a:ext>
            </a:extLst>
          </p:cNvPr>
          <p:cNvGrpSpPr/>
          <p:nvPr/>
        </p:nvGrpSpPr>
        <p:grpSpPr>
          <a:xfrm>
            <a:off x="6442223" y="3912616"/>
            <a:ext cx="4454377" cy="4454377"/>
            <a:chOff x="0" y="0"/>
            <a:chExt cx="812800" cy="812800"/>
          </a:xfrm>
        </p:grpSpPr>
        <p:sp>
          <p:nvSpPr>
            <p:cNvPr id="4" name="Freeform 10">
              <a:extLst>
                <a:ext uri="{FF2B5EF4-FFF2-40B4-BE49-F238E27FC236}">
                  <a16:creationId xmlns:a16="http://schemas.microsoft.com/office/drawing/2014/main" id="{F78918E6-19F7-E311-8E56-8D2657267B91}"/>
                </a:ext>
              </a:extLst>
            </p:cNvPr>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1877F2">
                <a:alpha val="4706"/>
              </a:srgbClr>
            </a:solidFill>
          </p:spPr>
          <p:txBody>
            <a:bodyPr/>
            <a:lstStyle/>
            <a:p>
              <a:endParaRPr lang="en-US"/>
            </a:p>
          </p:txBody>
        </p:sp>
        <p:sp>
          <p:nvSpPr>
            <p:cNvPr id="5" name="TextBox 11">
              <a:extLst>
                <a:ext uri="{FF2B5EF4-FFF2-40B4-BE49-F238E27FC236}">
                  <a16:creationId xmlns:a16="http://schemas.microsoft.com/office/drawing/2014/main" id="{97A4C59D-EF1E-D1B2-A62D-8BAD6F7C01B9}"/>
                </a:ext>
              </a:extLst>
            </p:cNvPr>
            <p:cNvSpPr txBox="1"/>
            <p:nvPr/>
          </p:nvSpPr>
          <p:spPr>
            <a:xfrm>
              <a:off x="0" y="165100"/>
              <a:ext cx="711200" cy="444500"/>
            </a:xfrm>
            <a:prstGeom prst="rect">
              <a:avLst/>
            </a:prstGeom>
          </p:spPr>
          <p:txBody>
            <a:bodyPr lIns="50800" tIns="50800" rIns="50800" bIns="50800" rtlCol="0" anchor="ctr"/>
            <a:lstStyle/>
            <a:p>
              <a:pPr algn="ctr">
                <a:lnSpc>
                  <a:spcPts val="3360"/>
                </a:lnSpc>
              </a:pPr>
              <a:endParaRPr/>
            </a:p>
          </p:txBody>
        </p:sp>
      </p:grpSp>
      <p:sp>
        <p:nvSpPr>
          <p:cNvPr id="7" name="Rounded Rectangle 13">
            <a:extLst>
              <a:ext uri="{FF2B5EF4-FFF2-40B4-BE49-F238E27FC236}">
                <a16:creationId xmlns:a16="http://schemas.microsoft.com/office/drawing/2014/main" id="{E0F28F2E-AF1D-D0EA-29E9-9EB588A45C74}"/>
              </a:ext>
            </a:extLst>
          </p:cNvPr>
          <p:cNvSpPr/>
          <p:nvPr/>
        </p:nvSpPr>
        <p:spPr>
          <a:xfrm>
            <a:off x="10896600" y="4463937"/>
            <a:ext cx="6639310" cy="3260693"/>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800" dirty="0">
                <a:solidFill>
                  <a:srgbClr val="1877F2"/>
                </a:solidFill>
              </a:rPr>
              <a:t>✅ Doanh nghiệp có tiềm lực</a:t>
            </a:r>
            <a:endParaRPr lang="en-US" sz="2800" dirty="0">
              <a:solidFill>
                <a:srgbClr val="1877F2"/>
              </a:solidFill>
            </a:endParaRPr>
          </a:p>
          <a:p>
            <a:pPr>
              <a:lnSpc>
                <a:spcPct val="150000"/>
              </a:lnSpc>
            </a:pPr>
            <a:r>
              <a:rPr lang="vi-VN" sz="2800" dirty="0">
                <a:solidFill>
                  <a:srgbClr val="1877F2"/>
                </a:solidFill>
              </a:rPr>
              <a:t>tài chính ổn định</a:t>
            </a:r>
            <a:br>
              <a:rPr lang="vi-VN" sz="2800" dirty="0">
                <a:solidFill>
                  <a:srgbClr val="1877F2"/>
                </a:solidFill>
              </a:rPr>
            </a:br>
            <a:r>
              <a:rPr lang="vi-VN" sz="2800" dirty="0">
                <a:solidFill>
                  <a:srgbClr val="1877F2"/>
                </a:solidFill>
              </a:rPr>
              <a:t>✅ Muốn sở hữu hệ thống ngay từ đầu</a:t>
            </a:r>
            <a:br>
              <a:rPr lang="vi-VN" sz="2800" dirty="0">
                <a:solidFill>
                  <a:srgbClr val="1877F2"/>
                </a:solidFill>
              </a:rPr>
            </a:br>
            <a:r>
              <a:rPr lang="vi-VN" sz="2800" dirty="0">
                <a:solidFill>
                  <a:srgbClr val="1877F2"/>
                </a:solidFill>
              </a:rPr>
              <a:t>✅ Ưu tiên hoàn vốn nhanh và giảm chi phí dài hạn</a:t>
            </a:r>
            <a:endParaRPr lang="en-US" sz="2300" spc="46" dirty="0">
              <a:solidFill>
                <a:srgbClr val="1877F2"/>
              </a:solidFill>
              <a:latin typeface="Arial" panose="020B0604020202020204" pitchFamily="34" charset="0"/>
              <a:cs typeface="Arial" panose="020B0604020202020204" pitchFamily="34" charset="0"/>
            </a:endParaRPr>
          </a:p>
        </p:txBody>
      </p:sp>
      <p:sp>
        <p:nvSpPr>
          <p:cNvPr id="25" name="TextBox 17">
            <a:extLst>
              <a:ext uri="{FF2B5EF4-FFF2-40B4-BE49-F238E27FC236}">
                <a16:creationId xmlns:a16="http://schemas.microsoft.com/office/drawing/2014/main" id="{CC1065E2-377B-B1A2-C844-6E58BE144CBE}"/>
              </a:ext>
            </a:extLst>
          </p:cNvPr>
          <p:cNvSpPr txBox="1"/>
          <p:nvPr/>
        </p:nvSpPr>
        <p:spPr>
          <a:xfrm>
            <a:off x="6999021" y="5830572"/>
            <a:ext cx="2209800" cy="409664"/>
          </a:xfrm>
          <a:prstGeom prst="rect">
            <a:avLst/>
          </a:prstGeom>
        </p:spPr>
        <p:txBody>
          <a:bodyPr wrap="square" lIns="0" tIns="0" rIns="0" bIns="0" rtlCol="0" anchor="t">
            <a:spAutoFit/>
          </a:bodyPr>
          <a:lstStyle/>
          <a:p>
            <a:pPr algn="ctr">
              <a:lnSpc>
                <a:spcPts val="3500"/>
              </a:lnSpc>
            </a:pPr>
            <a:r>
              <a:rPr lang="en-US" sz="2500" b="1" dirty="0" err="1">
                <a:solidFill>
                  <a:srgbClr val="1877F2"/>
                </a:solidFill>
                <a:latin typeface="Arial" panose="020B0604020202020204" pitchFamily="34" charset="0"/>
                <a:cs typeface="Arial" panose="020B0604020202020204" pitchFamily="34" charset="0"/>
              </a:rPr>
              <a:t>Phù</a:t>
            </a:r>
            <a:r>
              <a:rPr lang="en-US" sz="2500" b="1" dirty="0">
                <a:solidFill>
                  <a:srgbClr val="1877F2"/>
                </a:solidFill>
                <a:latin typeface="Arial" panose="020B0604020202020204" pitchFamily="34" charset="0"/>
                <a:cs typeface="Arial" panose="020B0604020202020204" pitchFamily="34" charset="0"/>
              </a:rPr>
              <a:t> </a:t>
            </a:r>
            <a:r>
              <a:rPr lang="en-US" sz="2500" b="1" dirty="0" err="1">
                <a:solidFill>
                  <a:srgbClr val="1877F2"/>
                </a:solidFill>
                <a:latin typeface="Arial" panose="020B0604020202020204" pitchFamily="34" charset="0"/>
                <a:cs typeface="Arial" panose="020B0604020202020204" pitchFamily="34" charset="0"/>
              </a:rPr>
              <a:t>hợp</a:t>
            </a:r>
            <a:r>
              <a:rPr lang="en-US" sz="2500" b="1" dirty="0">
                <a:solidFill>
                  <a:srgbClr val="1877F2"/>
                </a:solidFill>
                <a:latin typeface="Arial" panose="020B0604020202020204" pitchFamily="34" charset="0"/>
                <a:cs typeface="Arial" panose="020B0604020202020204" pitchFamily="34" charset="0"/>
              </a:rPr>
              <a:t> </a:t>
            </a:r>
            <a:r>
              <a:rPr lang="en-US" sz="2500" b="1" dirty="0" err="1">
                <a:solidFill>
                  <a:srgbClr val="1877F2"/>
                </a:solidFill>
                <a:latin typeface="Arial" panose="020B0604020202020204" pitchFamily="34" charset="0"/>
                <a:cs typeface="Arial" panose="020B0604020202020204" pitchFamily="34" charset="0"/>
              </a:rPr>
              <a:t>với</a:t>
            </a:r>
            <a:endParaRPr lang="en-US" sz="2500" b="1" dirty="0">
              <a:solidFill>
                <a:srgbClr val="1877F2"/>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826D9A3-BBC3-3252-589D-92CF4185B4CF}"/>
              </a:ext>
            </a:extLst>
          </p:cNvPr>
          <p:cNvGrpSpPr/>
          <p:nvPr/>
        </p:nvGrpSpPr>
        <p:grpSpPr>
          <a:xfrm>
            <a:off x="838199" y="2210190"/>
            <a:ext cx="5604024" cy="7859228"/>
            <a:chOff x="767330" y="2225243"/>
            <a:chExt cx="5604024" cy="7859228"/>
          </a:xfrm>
        </p:grpSpPr>
        <p:grpSp>
          <p:nvGrpSpPr>
            <p:cNvPr id="24" name="Group 23">
              <a:extLst>
                <a:ext uri="{FF2B5EF4-FFF2-40B4-BE49-F238E27FC236}">
                  <a16:creationId xmlns:a16="http://schemas.microsoft.com/office/drawing/2014/main" id="{45A8EF21-1F0F-24CE-9E8B-985BCF9D9CCE}"/>
                </a:ext>
              </a:extLst>
            </p:cNvPr>
            <p:cNvGrpSpPr/>
            <p:nvPr/>
          </p:nvGrpSpPr>
          <p:grpSpPr>
            <a:xfrm>
              <a:off x="767330" y="2225243"/>
              <a:ext cx="5604024" cy="7859228"/>
              <a:chOff x="1143000" y="2323038"/>
              <a:chExt cx="5604024" cy="7528958"/>
            </a:xfrm>
          </p:grpSpPr>
          <p:grpSp>
            <p:nvGrpSpPr>
              <p:cNvPr id="13" name="Group 13">
                <a:extLst>
                  <a:ext uri="{FF2B5EF4-FFF2-40B4-BE49-F238E27FC236}">
                    <a16:creationId xmlns:a16="http://schemas.microsoft.com/office/drawing/2014/main" id="{87512AF5-9630-8654-91A2-5DE81D867548}"/>
                  </a:ext>
                </a:extLst>
              </p:cNvPr>
              <p:cNvGrpSpPr/>
              <p:nvPr/>
            </p:nvGrpSpPr>
            <p:grpSpPr>
              <a:xfrm>
                <a:off x="1143000" y="2323038"/>
                <a:ext cx="5604024" cy="7528958"/>
                <a:chOff x="0" y="0"/>
                <a:chExt cx="2044363" cy="2731522"/>
              </a:xfrm>
            </p:grpSpPr>
            <p:sp>
              <p:nvSpPr>
                <p:cNvPr id="14" name="Freeform 14">
                  <a:extLst>
                    <a:ext uri="{FF2B5EF4-FFF2-40B4-BE49-F238E27FC236}">
                      <a16:creationId xmlns:a16="http://schemas.microsoft.com/office/drawing/2014/main" id="{4FD2A706-0638-CB84-08C8-708F9660B01E}"/>
                    </a:ext>
                  </a:extLst>
                </p:cNvPr>
                <p:cNvSpPr/>
                <p:nvPr/>
              </p:nvSpPr>
              <p:spPr>
                <a:xfrm>
                  <a:off x="0" y="0"/>
                  <a:ext cx="2044363" cy="2731522"/>
                </a:xfrm>
                <a:custGeom>
                  <a:avLst/>
                  <a:gdLst/>
                  <a:ahLst/>
                  <a:cxnLst/>
                  <a:rect l="l" t="t" r="r" b="b"/>
                  <a:pathLst>
                    <a:path w="2044363" h="2731522">
                      <a:moveTo>
                        <a:pt x="1919903" y="2731521"/>
                      </a:moveTo>
                      <a:lnTo>
                        <a:pt x="124460" y="2731521"/>
                      </a:lnTo>
                      <a:cubicBezTo>
                        <a:pt x="55880" y="2731521"/>
                        <a:pt x="0" y="2675642"/>
                        <a:pt x="0" y="2607061"/>
                      </a:cubicBezTo>
                      <a:lnTo>
                        <a:pt x="0" y="124460"/>
                      </a:lnTo>
                      <a:cubicBezTo>
                        <a:pt x="0" y="55880"/>
                        <a:pt x="55880" y="0"/>
                        <a:pt x="124460" y="0"/>
                      </a:cubicBezTo>
                      <a:lnTo>
                        <a:pt x="1919903" y="0"/>
                      </a:lnTo>
                      <a:cubicBezTo>
                        <a:pt x="1988483" y="0"/>
                        <a:pt x="2044363" y="55880"/>
                        <a:pt x="2044363" y="124460"/>
                      </a:cubicBezTo>
                      <a:lnTo>
                        <a:pt x="2044363" y="2607062"/>
                      </a:lnTo>
                      <a:cubicBezTo>
                        <a:pt x="2044363" y="2675642"/>
                        <a:pt x="1988483" y="2731522"/>
                        <a:pt x="1919903" y="2731522"/>
                      </a:cubicBezTo>
                      <a:close/>
                    </a:path>
                  </a:pathLst>
                </a:custGeom>
                <a:solidFill>
                  <a:srgbClr val="1877F2">
                    <a:alpha val="4706"/>
                  </a:srgbClr>
                </a:solidFill>
              </p:spPr>
              <p:txBody>
                <a:bodyPr/>
                <a:lstStyle/>
                <a:p>
                  <a:endParaRPr lang="en-US" b="1" dirty="0">
                    <a:latin typeface="Mulish" pitchFamily="2" charset="0"/>
                  </a:endParaRPr>
                </a:p>
              </p:txBody>
            </p:sp>
          </p:grpSp>
          <p:sp>
            <p:nvSpPr>
              <p:cNvPr id="16" name="TextBox 16">
                <a:extLst>
                  <a:ext uri="{FF2B5EF4-FFF2-40B4-BE49-F238E27FC236}">
                    <a16:creationId xmlns:a16="http://schemas.microsoft.com/office/drawing/2014/main" id="{2DCEC1A2-FC6F-A2CF-E038-11CB020D3928}"/>
                  </a:ext>
                </a:extLst>
              </p:cNvPr>
              <p:cNvSpPr txBox="1"/>
              <p:nvPr/>
            </p:nvSpPr>
            <p:spPr>
              <a:xfrm>
                <a:off x="1313528" y="6133038"/>
                <a:ext cx="5262967" cy="356251"/>
              </a:xfrm>
              <a:prstGeom prst="rect">
                <a:avLst/>
              </a:prstGeom>
            </p:spPr>
            <p:txBody>
              <a:bodyPr lIns="0" tIns="0" rIns="0" bIns="0" rtlCol="0" anchor="t">
                <a:spAutoFit/>
              </a:bodyPr>
              <a:lstStyle/>
              <a:p>
                <a:pPr marL="431802" lvl="1" indent="-215901" algn="l">
                  <a:lnSpc>
                    <a:spcPts val="3000"/>
                  </a:lnSpc>
                  <a:buFont typeface="Arial"/>
                  <a:buChar char="•"/>
                </a:pPr>
                <a:endParaRPr lang="en-US" sz="2000" spc="40" dirty="0">
                  <a:solidFill>
                    <a:srgbClr val="545454"/>
                  </a:solidFill>
                </a:endParaRPr>
              </a:p>
            </p:txBody>
          </p:sp>
          <p:sp>
            <p:nvSpPr>
              <p:cNvPr id="17" name="TextBox 17">
                <a:extLst>
                  <a:ext uri="{FF2B5EF4-FFF2-40B4-BE49-F238E27FC236}">
                    <a16:creationId xmlns:a16="http://schemas.microsoft.com/office/drawing/2014/main" id="{B906FBD5-18D7-C702-ABEF-C263DF705EE0}"/>
                  </a:ext>
                </a:extLst>
              </p:cNvPr>
              <p:cNvSpPr txBox="1"/>
              <p:nvPr/>
            </p:nvSpPr>
            <p:spPr>
              <a:xfrm>
                <a:off x="1522803" y="2592025"/>
                <a:ext cx="4844413" cy="791179"/>
              </a:xfrm>
              <a:prstGeom prst="rect">
                <a:avLst/>
              </a:prstGeom>
            </p:spPr>
            <p:txBody>
              <a:bodyPr wrap="square" lIns="0" tIns="0" rIns="0" bIns="0" rtlCol="0" anchor="t">
                <a:spAutoFit/>
              </a:bodyPr>
              <a:lstStyle/>
              <a:p>
                <a:pPr algn="ctr">
                  <a:lnSpc>
                    <a:spcPts val="3220"/>
                  </a:lnSpc>
                </a:pPr>
                <a:r>
                  <a:rPr lang="en-US" sz="2500" b="1" dirty="0">
                    <a:solidFill>
                      <a:srgbClr val="1877F2"/>
                    </a:solidFill>
                    <a:latin typeface="Arial" panose="020B0604020202020204" pitchFamily="34" charset="0"/>
                    <a:cs typeface="Arial" panose="020B0604020202020204" pitchFamily="34" charset="0"/>
                  </a:rPr>
                  <a:t>TRẢ CHẬM</a:t>
                </a:r>
              </a:p>
              <a:p>
                <a:pPr algn="ctr">
                  <a:lnSpc>
                    <a:spcPts val="3220"/>
                  </a:lnSpc>
                </a:pPr>
                <a:r>
                  <a:rPr lang="en-US" sz="2500" b="1" dirty="0">
                    <a:solidFill>
                      <a:srgbClr val="1877F2"/>
                    </a:solidFill>
                    <a:latin typeface="Arial" panose="020B0604020202020204" pitchFamily="34" charset="0"/>
                    <a:cs typeface="Arial" panose="020B0604020202020204" pitchFamily="34" charset="0"/>
                  </a:rPr>
                  <a:t>(</a:t>
                </a:r>
                <a:r>
                  <a:rPr lang="en-US" sz="2500" b="1" dirty="0" err="1">
                    <a:solidFill>
                      <a:srgbClr val="1877F2"/>
                    </a:solidFill>
                    <a:latin typeface="Arial" panose="020B0604020202020204" pitchFamily="34" charset="0"/>
                    <a:cs typeface="Arial" panose="020B0604020202020204" pitchFamily="34" charset="0"/>
                  </a:rPr>
                  <a:t>Ngắn</a:t>
                </a:r>
                <a:r>
                  <a:rPr lang="en-US" sz="2500" b="1" dirty="0">
                    <a:solidFill>
                      <a:srgbClr val="1877F2"/>
                    </a:solidFill>
                    <a:latin typeface="Arial" panose="020B0604020202020204" pitchFamily="34" charset="0"/>
                    <a:cs typeface="Arial" panose="020B0604020202020204" pitchFamily="34" charset="0"/>
                  </a:rPr>
                  <a:t> </a:t>
                </a:r>
                <a:r>
                  <a:rPr lang="en-US" sz="2500" b="1" dirty="0" err="1">
                    <a:solidFill>
                      <a:srgbClr val="1877F2"/>
                    </a:solidFill>
                    <a:latin typeface="Arial" panose="020B0604020202020204" pitchFamily="34" charset="0"/>
                    <a:cs typeface="Arial" panose="020B0604020202020204" pitchFamily="34" charset="0"/>
                  </a:rPr>
                  <a:t>hạn</a:t>
                </a:r>
                <a:r>
                  <a:rPr lang="en-US" sz="2500" b="1" dirty="0">
                    <a:solidFill>
                      <a:srgbClr val="1877F2"/>
                    </a:solidFill>
                    <a:latin typeface="Arial" panose="020B0604020202020204" pitchFamily="34" charset="0"/>
                    <a:cs typeface="Arial" panose="020B0604020202020204" pitchFamily="34" charset="0"/>
                  </a:rPr>
                  <a:t>)</a:t>
                </a:r>
              </a:p>
            </p:txBody>
          </p:sp>
        </p:grpSp>
        <p:sp>
          <p:nvSpPr>
            <p:cNvPr id="26" name="TextBox 16">
              <a:extLst>
                <a:ext uri="{FF2B5EF4-FFF2-40B4-BE49-F238E27FC236}">
                  <a16:creationId xmlns:a16="http://schemas.microsoft.com/office/drawing/2014/main" id="{0CDCEB58-3999-3B31-250D-4A3F82602EE7}"/>
                </a:ext>
              </a:extLst>
            </p:cNvPr>
            <p:cNvSpPr txBox="1"/>
            <p:nvPr/>
          </p:nvSpPr>
          <p:spPr>
            <a:xfrm>
              <a:off x="937858" y="6035243"/>
              <a:ext cx="5262967" cy="3816750"/>
            </a:xfrm>
            <a:prstGeom prst="rect">
              <a:avLst/>
            </a:prstGeom>
          </p:spPr>
          <p:txBody>
            <a:bodyPr lIns="0" tIns="0" rIns="0" bIns="0" rtlCol="0" anchor="t">
              <a:spAutoFit/>
            </a:bodyPr>
            <a:lstStyle/>
            <a:p>
              <a:pPr marL="431802" lvl="1" indent="-215901">
                <a:lnSpc>
                  <a:spcPts val="3000"/>
                </a:lnSpc>
                <a:buFont typeface="Arial"/>
                <a:buChar char="•"/>
              </a:pPr>
              <a:r>
                <a:rPr lang="vi-VN" sz="2000" spc="40" dirty="0">
                  <a:solidFill>
                    <a:srgbClr val="1877F2"/>
                  </a:solidFill>
                </a:rPr>
                <a:t>Strid</a:t>
              </a:r>
              <a:r>
                <a:rPr lang="en-US" sz="2000" spc="40" dirty="0">
                  <a:solidFill>
                    <a:srgbClr val="1877F2"/>
                  </a:solidFill>
                  <a:latin typeface="Arial" panose="020B0604020202020204" pitchFamily="34" charset="0"/>
                  <a:cs typeface="Arial" panose="020B0604020202020204" pitchFamily="34" charset="0"/>
                </a:rPr>
                <a:t>e </a:t>
              </a:r>
              <a:r>
                <a:rPr lang="en-US" sz="2000" spc="40" dirty="0" err="1">
                  <a:solidFill>
                    <a:srgbClr val="1877F2"/>
                  </a:solidFill>
                  <a:latin typeface="Arial" panose="020B0604020202020204" pitchFamily="34" charset="0"/>
                  <a:cs typeface="Arial" panose="020B0604020202020204" pitchFamily="34" charset="0"/>
                </a:rPr>
                <a:t>cho</a:t>
              </a:r>
              <a:r>
                <a:rPr lang="en-US" sz="2000" spc="40" dirty="0">
                  <a:solidFill>
                    <a:srgbClr val="1877F2"/>
                  </a:solidFill>
                  <a:latin typeface="Arial" panose="020B0604020202020204" pitchFamily="34" charset="0"/>
                  <a:cs typeface="Arial" panose="020B0604020202020204" pitchFamily="34" charset="0"/>
                </a:rPr>
                <a:t> </a:t>
              </a:r>
              <a:r>
                <a:rPr lang="en-US" sz="2000" spc="40" dirty="0" err="1">
                  <a:solidFill>
                    <a:srgbClr val="1877F2"/>
                  </a:solidFill>
                  <a:latin typeface="Arial" panose="020B0604020202020204" pitchFamily="34" charset="0"/>
                  <a:cs typeface="Arial" panose="020B0604020202020204" pitchFamily="34" charset="0"/>
                </a:rPr>
                <a:t>trả</a:t>
              </a:r>
              <a:r>
                <a:rPr lang="en-US" sz="2000" spc="40" dirty="0">
                  <a:solidFill>
                    <a:srgbClr val="1877F2"/>
                  </a:solidFill>
                  <a:latin typeface="Arial" panose="020B0604020202020204" pitchFamily="34" charset="0"/>
                  <a:cs typeface="Arial" panose="020B0604020202020204" pitchFamily="34" charset="0"/>
                </a:rPr>
                <a:t> </a:t>
              </a:r>
              <a:r>
                <a:rPr lang="en-US" sz="2000" spc="40" dirty="0" err="1">
                  <a:solidFill>
                    <a:srgbClr val="1877F2"/>
                  </a:solidFill>
                  <a:latin typeface="Arial" panose="020B0604020202020204" pitchFamily="34" charset="0"/>
                  <a:cs typeface="Arial" panose="020B0604020202020204" pitchFamily="34" charset="0"/>
                </a:rPr>
                <a:t>chậm</a:t>
              </a:r>
              <a:r>
                <a:rPr lang="en-US" sz="2000" spc="40" dirty="0">
                  <a:solidFill>
                    <a:srgbClr val="1877F2"/>
                  </a:solidFill>
                  <a:latin typeface="Arial" panose="020B0604020202020204" pitchFamily="34" charset="0"/>
                  <a:cs typeface="Arial" panose="020B0604020202020204" pitchFamily="34" charset="0"/>
                </a:rPr>
                <a:t> </a:t>
              </a:r>
              <a:r>
                <a:rPr lang="vi-VN" sz="2000" spc="40" dirty="0">
                  <a:solidFill>
                    <a:srgbClr val="1877F2"/>
                  </a:solidFill>
                </a:rPr>
                <a:t>80–100% </a:t>
              </a:r>
              <a:r>
                <a:rPr lang="vi-VN" sz="2000" spc="40" dirty="0">
                  <a:solidFill>
                    <a:srgbClr val="545454"/>
                  </a:solidFill>
                </a:rPr>
                <a:t>giá trị hệ thống</a:t>
              </a:r>
              <a:r>
                <a:rPr lang="en-US" sz="2000" spc="40" dirty="0">
                  <a:solidFill>
                    <a:srgbClr val="545454"/>
                  </a:solidFill>
                </a:rPr>
                <a:t>, </a:t>
              </a:r>
              <a:r>
                <a:rPr lang="vi-VN" sz="2000" spc="40" dirty="0">
                  <a:solidFill>
                    <a:srgbClr val="545454"/>
                  </a:solidFill>
                </a:rPr>
                <a:t>khách hàng không cần thế chấp tài sản khác</a:t>
              </a:r>
              <a:r>
                <a:rPr lang="en-US" sz="2000" spc="40" dirty="0">
                  <a:solidFill>
                    <a:srgbClr val="545454"/>
                  </a:solidFill>
                </a:rPr>
                <a:t>.</a:t>
              </a:r>
            </a:p>
            <a:p>
              <a:pPr marL="431802" lvl="1" indent="-215901">
                <a:lnSpc>
                  <a:spcPts val="3000"/>
                </a:lnSpc>
                <a:buFont typeface="Arial"/>
                <a:buChar char="•"/>
              </a:pPr>
              <a:r>
                <a:rPr lang="vi-VN" sz="2000" spc="40" dirty="0">
                  <a:solidFill>
                    <a:srgbClr val="545454"/>
                  </a:solidFill>
                </a:rPr>
                <a:t>Khách </a:t>
              </a:r>
              <a:r>
                <a:rPr lang="vi-VN" sz="2000" spc="40" dirty="0">
                  <a:solidFill>
                    <a:srgbClr val="545454"/>
                  </a:solidFill>
                  <a:latin typeface="Arial" panose="020B0604020202020204" pitchFamily="34" charset="0"/>
                  <a:cs typeface="Arial" panose="020B0604020202020204" pitchFamily="34" charset="0"/>
                </a:rPr>
                <a:t>hà</a:t>
              </a:r>
              <a:r>
                <a:rPr lang="en-US" sz="2000" spc="40" dirty="0">
                  <a:solidFill>
                    <a:srgbClr val="545454"/>
                  </a:solidFill>
                  <a:latin typeface="Arial" panose="020B0604020202020204" pitchFamily="34" charset="0"/>
                  <a:cs typeface="Arial" panose="020B0604020202020204" pitchFamily="34" charset="0"/>
                </a:rPr>
                <a:t>ng </a:t>
              </a:r>
              <a:r>
                <a:rPr lang="en-US" sz="2000" spc="40" dirty="0" err="1">
                  <a:solidFill>
                    <a:srgbClr val="545454"/>
                  </a:solidFill>
                  <a:latin typeface="Arial" panose="020B0604020202020204" pitchFamily="34" charset="0"/>
                  <a:cs typeface="Arial" panose="020B0604020202020204" pitchFamily="34" charset="0"/>
                </a:rPr>
                <a:t>tự</a:t>
              </a:r>
              <a:r>
                <a:rPr lang="en-US" sz="2000" spc="40" dirty="0">
                  <a:solidFill>
                    <a:srgbClr val="545454"/>
                  </a:solidFill>
                  <a:latin typeface="Arial" panose="020B0604020202020204" pitchFamily="34" charset="0"/>
                  <a:cs typeface="Arial" panose="020B0604020202020204" pitchFamily="34" charset="0"/>
                </a:rPr>
                <a:t> </a:t>
              </a:r>
              <a:r>
                <a:rPr lang="vi-VN" sz="2000" spc="40" dirty="0">
                  <a:solidFill>
                    <a:srgbClr val="545454"/>
                  </a:solidFill>
                </a:rPr>
                <a:t>vận hành, bảo trì</a:t>
              </a:r>
              <a:r>
                <a:rPr lang="en-US" sz="2000" spc="40" dirty="0">
                  <a:solidFill>
                    <a:srgbClr val="545454"/>
                  </a:solidFill>
                </a:rPr>
                <a:t> </a:t>
              </a:r>
              <a:r>
                <a:rPr lang="en-US" sz="2000" spc="40" dirty="0" err="1">
                  <a:solidFill>
                    <a:srgbClr val="545454"/>
                  </a:solidFill>
                  <a:latin typeface="Arial" panose="020B0604020202020204" pitchFamily="34" charset="0"/>
                  <a:cs typeface="Arial" panose="020B0604020202020204" pitchFamily="34" charset="0"/>
                </a:rPr>
                <a:t>hệ</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thống</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Có</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thể</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kí</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riêng</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hợp</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đồng</a:t>
              </a:r>
              <a:r>
                <a:rPr lang="en-US" sz="2000" spc="40" dirty="0">
                  <a:solidFill>
                    <a:srgbClr val="545454"/>
                  </a:solidFill>
                  <a:latin typeface="Arial" panose="020B0604020202020204" pitchFamily="34" charset="0"/>
                  <a:cs typeface="Arial" panose="020B0604020202020204" pitchFamily="34" charset="0"/>
                </a:rPr>
                <a:t> O&amp;M </a:t>
              </a:r>
              <a:r>
                <a:rPr lang="en-US" sz="2000" spc="40" dirty="0" err="1">
                  <a:solidFill>
                    <a:srgbClr val="545454"/>
                  </a:solidFill>
                  <a:latin typeface="Arial" panose="020B0604020202020204" pitchFamily="34" charset="0"/>
                  <a:cs typeface="Arial" panose="020B0604020202020204" pitchFamily="34" charset="0"/>
                </a:rPr>
                <a:t>với</a:t>
              </a:r>
              <a:r>
                <a:rPr lang="en-US" sz="2000" spc="40" dirty="0">
                  <a:solidFill>
                    <a:srgbClr val="545454"/>
                  </a:solidFill>
                  <a:latin typeface="Arial" panose="020B0604020202020204" pitchFamily="34" charset="0"/>
                  <a:cs typeface="Arial" panose="020B0604020202020204" pitchFamily="34" charset="0"/>
                </a:rPr>
                <a:t> Stride).</a:t>
              </a:r>
              <a:endParaRPr lang="en-US" sz="2000" spc="40" dirty="0">
                <a:solidFill>
                  <a:srgbClr val="545454"/>
                </a:solidFill>
              </a:endParaRPr>
            </a:p>
            <a:p>
              <a:pPr marL="431802" lvl="1" indent="-215901">
                <a:lnSpc>
                  <a:spcPts val="3000"/>
                </a:lnSpc>
                <a:buFont typeface="Arial"/>
                <a:buChar char="•"/>
              </a:pPr>
              <a:r>
                <a:rPr lang="vi-VN" sz="2000" spc="40" dirty="0">
                  <a:solidFill>
                    <a:srgbClr val="545454"/>
                  </a:solidFill>
                </a:rPr>
                <a:t>Tối ưu dòng tiền</a:t>
              </a:r>
              <a:r>
                <a:rPr lang="en-US" sz="2000" spc="40" dirty="0">
                  <a:solidFill>
                    <a:srgbClr val="545454"/>
                  </a:solidFill>
                </a:rPr>
                <a:t>,</a:t>
              </a:r>
              <a:r>
                <a:rPr lang="vi-VN" sz="2000" spc="40" dirty="0">
                  <a:solidFill>
                    <a:srgbClr val="545454"/>
                  </a:solidFill>
                </a:rPr>
                <a:t> vốn đầu tư ban đầu</a:t>
              </a:r>
              <a:r>
                <a:rPr lang="en-US" sz="2000" spc="40" dirty="0">
                  <a:solidFill>
                    <a:srgbClr val="545454"/>
                  </a:solidFill>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tối</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thiểu</a:t>
              </a:r>
              <a:r>
                <a:rPr lang="en-US" sz="2000" spc="40" dirty="0">
                  <a:solidFill>
                    <a:srgbClr val="545454"/>
                  </a:solidFill>
                  <a:latin typeface="Arial" panose="020B0604020202020204" pitchFamily="34" charset="0"/>
                  <a:cs typeface="Arial" panose="020B0604020202020204" pitchFamily="34" charset="0"/>
                </a:rPr>
                <a:t>. Linh </a:t>
              </a:r>
              <a:r>
                <a:rPr lang="en-US" sz="2000" spc="40" dirty="0" err="1">
                  <a:solidFill>
                    <a:srgbClr val="545454"/>
                  </a:solidFill>
                  <a:latin typeface="Arial" panose="020B0604020202020204" pitchFamily="34" charset="0"/>
                  <a:cs typeface="Arial" panose="020B0604020202020204" pitchFamily="34" charset="0"/>
                </a:rPr>
                <a:t>hoạt</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thanh</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toán</a:t>
              </a:r>
              <a:r>
                <a:rPr lang="en-US" sz="2000" spc="40" dirty="0">
                  <a:solidFill>
                    <a:srgbClr val="545454"/>
                  </a:solidFill>
                  <a:latin typeface="Arial" panose="020B0604020202020204" pitchFamily="34" charset="0"/>
                  <a:cs typeface="Arial" panose="020B0604020202020204" pitchFamily="34" charset="0"/>
                </a:rPr>
                <a:t>.</a:t>
              </a:r>
            </a:p>
            <a:p>
              <a:pPr marL="431802" lvl="1" indent="-215901">
                <a:lnSpc>
                  <a:spcPts val="3000"/>
                </a:lnSpc>
                <a:buFont typeface="Arial"/>
                <a:buChar char="•"/>
              </a:pPr>
              <a:r>
                <a:rPr lang="en-US" sz="2000" spc="40" dirty="0" err="1">
                  <a:solidFill>
                    <a:srgbClr val="545454"/>
                  </a:solidFill>
                  <a:latin typeface="Arial" panose="020B0604020202020204" pitchFamily="34" charset="0"/>
                  <a:cs typeface="Arial" panose="020B0604020202020204" pitchFamily="34" charset="0"/>
                </a:rPr>
                <a:t>Miễn</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phí</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bảo</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hiểm</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thiên</a:t>
              </a:r>
              <a:r>
                <a:rPr lang="en-US" sz="2000" spc="40" dirty="0">
                  <a:solidFill>
                    <a:srgbClr val="545454"/>
                  </a:solidFill>
                  <a:latin typeface="Arial" panose="020B0604020202020204" pitchFamily="34" charset="0"/>
                  <a:cs typeface="Arial" panose="020B0604020202020204" pitchFamily="34" charset="0"/>
                </a:rPr>
                <a:t> tai, </a:t>
              </a:r>
              <a:r>
                <a:rPr lang="en-US" sz="2000" spc="40" dirty="0" err="1">
                  <a:solidFill>
                    <a:srgbClr val="545454"/>
                  </a:solidFill>
                  <a:latin typeface="Arial" panose="020B0604020202020204" pitchFamily="34" charset="0"/>
                  <a:cs typeface="Arial" panose="020B0604020202020204" pitchFamily="34" charset="0"/>
                </a:rPr>
                <a:t>hỏa</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hoạn</a:t>
              </a:r>
              <a:r>
                <a:rPr lang="en-US" sz="2000" spc="40" dirty="0">
                  <a:solidFill>
                    <a:srgbClr val="545454"/>
                  </a:solidFill>
                  <a:latin typeface="Arial" panose="020B0604020202020204" pitchFamily="34" charset="0"/>
                  <a:cs typeface="Arial" panose="020B0604020202020204" pitchFamily="34" charset="0"/>
                </a:rPr>
                <a:t>.</a:t>
              </a:r>
            </a:p>
            <a:p>
              <a:pPr marL="431802" lvl="1" indent="-215901">
                <a:lnSpc>
                  <a:spcPts val="3000"/>
                </a:lnSpc>
                <a:buFont typeface="Arial"/>
                <a:buChar char="•"/>
              </a:pPr>
              <a:r>
                <a:rPr lang="en-US" sz="2000" spc="40" dirty="0" err="1">
                  <a:solidFill>
                    <a:srgbClr val="545454"/>
                  </a:solidFill>
                  <a:latin typeface="Arial" panose="020B0604020202020204" pitchFamily="34" charset="0"/>
                  <a:cs typeface="Arial" panose="020B0604020202020204" pitchFamily="34" charset="0"/>
                </a:rPr>
                <a:t>Miễn</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phí</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kiểm</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tra</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chất</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lượng</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độc</a:t>
              </a:r>
              <a:r>
                <a:rPr lang="en-US" sz="2000" spc="40" dirty="0">
                  <a:solidFill>
                    <a:srgbClr val="545454"/>
                  </a:solidFill>
                  <a:latin typeface="Arial" panose="020B0604020202020204" pitchFamily="34" charset="0"/>
                  <a:cs typeface="Arial" panose="020B0604020202020204" pitchFamily="34" charset="0"/>
                </a:rPr>
                <a:t> </a:t>
              </a:r>
              <a:r>
                <a:rPr lang="en-US" sz="2000" spc="40" dirty="0" err="1">
                  <a:solidFill>
                    <a:srgbClr val="545454"/>
                  </a:solidFill>
                  <a:latin typeface="Arial" panose="020B0604020202020204" pitchFamily="34" charset="0"/>
                  <a:cs typeface="Arial" panose="020B0604020202020204" pitchFamily="34" charset="0"/>
                </a:rPr>
                <a:t>lập</a:t>
              </a:r>
              <a:r>
                <a:rPr lang="en-US" sz="2000" spc="40" dirty="0">
                  <a:solidFill>
                    <a:srgbClr val="545454"/>
                  </a:solidFill>
                  <a:latin typeface="Arial" panose="020B0604020202020204" pitchFamily="34" charset="0"/>
                  <a:cs typeface="Arial" panose="020B0604020202020204" pitchFamily="34" charset="0"/>
                </a:rPr>
                <a:t>.</a:t>
              </a:r>
              <a:endParaRPr lang="en-US" sz="2000" spc="40" dirty="0">
                <a:solidFill>
                  <a:srgbClr val="545454"/>
                </a:solidFill>
              </a:endParaRPr>
            </a:p>
          </p:txBody>
        </p:sp>
        <p:sp>
          <p:nvSpPr>
            <p:cNvPr id="27" name="Freeform 10">
              <a:extLst>
                <a:ext uri="{FF2B5EF4-FFF2-40B4-BE49-F238E27FC236}">
                  <a16:creationId xmlns:a16="http://schemas.microsoft.com/office/drawing/2014/main" id="{05ED5765-255B-21EC-BCF6-9FE2E4FFD4A8}"/>
                </a:ext>
              </a:extLst>
            </p:cNvPr>
            <p:cNvSpPr/>
            <p:nvPr/>
          </p:nvSpPr>
          <p:spPr>
            <a:xfrm>
              <a:off x="1784842" y="3620968"/>
              <a:ext cx="3568994" cy="2078715"/>
            </a:xfrm>
            <a:custGeom>
              <a:avLst/>
              <a:gdLst/>
              <a:ahLst/>
              <a:cxnLst/>
              <a:rect l="l" t="t" r="r" b="b"/>
              <a:pathLst>
                <a:path w="4803400" h="2797679">
                  <a:moveTo>
                    <a:pt x="0" y="0"/>
                  </a:moveTo>
                  <a:lnTo>
                    <a:pt x="4803400" y="0"/>
                  </a:lnTo>
                  <a:lnTo>
                    <a:pt x="4803400" y="2797679"/>
                  </a:lnTo>
                  <a:lnTo>
                    <a:pt x="0" y="2797679"/>
                  </a:lnTo>
                  <a:lnTo>
                    <a:pt x="0" y="0"/>
                  </a:lnTo>
                  <a:close/>
                </a:path>
              </a:pathLst>
            </a:custGeom>
            <a:blipFill>
              <a:blip r:embed="rId4"/>
              <a:stretch>
                <a:fillRect/>
              </a:stretch>
            </a:blipFill>
          </p:spPr>
          <p:txBody>
            <a:bodyPr/>
            <a:lstStyle/>
            <a:p>
              <a:endParaRPr lang="en-US" b="1">
                <a:latin typeface="Mulish" pitchFamily="2" charset="0"/>
              </a:endParaRPr>
            </a:p>
          </p:txBody>
        </p:sp>
      </p:grpSp>
    </p:spTree>
    <p:extLst>
      <p:ext uri="{BB962C8B-B14F-4D97-AF65-F5344CB8AC3E}">
        <p14:creationId xmlns:p14="http://schemas.microsoft.com/office/powerpoint/2010/main" val="3862727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7">
            <a:extLst>
              <a:ext uri="{FF2B5EF4-FFF2-40B4-BE49-F238E27FC236}">
                <a16:creationId xmlns:a16="http://schemas.microsoft.com/office/drawing/2014/main" id="{14DB6495-CA58-F97D-5118-5B1E05E6EB0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39" name="Group 38">
            <a:extLst>
              <a:ext uri="{FF2B5EF4-FFF2-40B4-BE49-F238E27FC236}">
                <a16:creationId xmlns:a16="http://schemas.microsoft.com/office/drawing/2014/main" id="{7CEE1659-DD01-0917-81E7-35667E94B0EA}"/>
              </a:ext>
            </a:extLst>
          </p:cNvPr>
          <p:cNvGrpSpPr/>
          <p:nvPr/>
        </p:nvGrpSpPr>
        <p:grpSpPr>
          <a:xfrm>
            <a:off x="6231906" y="2128314"/>
            <a:ext cx="11608804" cy="7857857"/>
            <a:chOff x="4864151" y="1944615"/>
            <a:chExt cx="11608804" cy="7857857"/>
          </a:xfrm>
        </p:grpSpPr>
        <p:grpSp>
          <p:nvGrpSpPr>
            <p:cNvPr id="37" name="Group 36">
              <a:extLst>
                <a:ext uri="{FF2B5EF4-FFF2-40B4-BE49-F238E27FC236}">
                  <a16:creationId xmlns:a16="http://schemas.microsoft.com/office/drawing/2014/main" id="{447C94A9-EC0E-C378-833A-E6DD313C23A9}"/>
                </a:ext>
              </a:extLst>
            </p:cNvPr>
            <p:cNvGrpSpPr/>
            <p:nvPr/>
          </p:nvGrpSpPr>
          <p:grpSpPr>
            <a:xfrm>
              <a:off x="4864152" y="1944615"/>
              <a:ext cx="5194247" cy="2571558"/>
              <a:chOff x="4864152" y="1944615"/>
              <a:chExt cx="5194247" cy="2571558"/>
            </a:xfrm>
          </p:grpSpPr>
          <p:grpSp>
            <p:nvGrpSpPr>
              <p:cNvPr id="2" name="Group 2"/>
              <p:cNvGrpSpPr/>
              <p:nvPr/>
            </p:nvGrpSpPr>
            <p:grpSpPr>
              <a:xfrm>
                <a:off x="4864152" y="1944615"/>
                <a:ext cx="5194247" cy="2571558"/>
                <a:chOff x="0" y="0"/>
                <a:chExt cx="1917597" cy="984830"/>
              </a:xfrm>
            </p:grpSpPr>
            <p:sp>
              <p:nvSpPr>
                <p:cNvPr id="3" name="Freeform 3"/>
                <p:cNvSpPr/>
                <p:nvPr/>
              </p:nvSpPr>
              <p:spPr>
                <a:xfrm>
                  <a:off x="0" y="0"/>
                  <a:ext cx="1917597" cy="984830"/>
                </a:xfrm>
                <a:custGeom>
                  <a:avLst/>
                  <a:gdLst/>
                  <a:ahLst/>
                  <a:cxnLst/>
                  <a:rect l="l" t="t" r="r" b="b"/>
                  <a:pathLst>
                    <a:path w="1917597" h="984830">
                      <a:moveTo>
                        <a:pt x="1793137" y="984830"/>
                      </a:moveTo>
                      <a:lnTo>
                        <a:pt x="124460" y="984830"/>
                      </a:lnTo>
                      <a:cubicBezTo>
                        <a:pt x="55880" y="984830"/>
                        <a:pt x="0" y="928950"/>
                        <a:pt x="0" y="860370"/>
                      </a:cubicBezTo>
                      <a:lnTo>
                        <a:pt x="0" y="124460"/>
                      </a:lnTo>
                      <a:cubicBezTo>
                        <a:pt x="0" y="55880"/>
                        <a:pt x="55880" y="0"/>
                        <a:pt x="124460" y="0"/>
                      </a:cubicBezTo>
                      <a:lnTo>
                        <a:pt x="1793137" y="0"/>
                      </a:lnTo>
                      <a:cubicBezTo>
                        <a:pt x="1861717" y="0"/>
                        <a:pt x="1917597" y="55880"/>
                        <a:pt x="1917597" y="124460"/>
                      </a:cubicBezTo>
                      <a:lnTo>
                        <a:pt x="1917597" y="860370"/>
                      </a:lnTo>
                      <a:cubicBezTo>
                        <a:pt x="1917597" y="928950"/>
                        <a:pt x="1861717" y="984830"/>
                        <a:pt x="1793137" y="984830"/>
                      </a:cubicBezTo>
                      <a:close/>
                    </a:path>
                  </a:pathLst>
                </a:custGeom>
                <a:solidFill>
                  <a:srgbClr val="1877F2">
                    <a:alpha val="4706"/>
                  </a:srgbClr>
                </a:solidFill>
              </p:spPr>
              <p:txBody>
                <a:bodyPr/>
                <a:lstStyle/>
                <a:p>
                  <a:endParaRPr lang="en-US" b="1">
                    <a:latin typeface="Mulish" pitchFamily="2" charset="0"/>
                  </a:endParaRPr>
                </a:p>
              </p:txBody>
            </p:sp>
          </p:grpSp>
          <p:grpSp>
            <p:nvGrpSpPr>
              <p:cNvPr id="21" name="Group 20">
                <a:extLst>
                  <a:ext uri="{FF2B5EF4-FFF2-40B4-BE49-F238E27FC236}">
                    <a16:creationId xmlns:a16="http://schemas.microsoft.com/office/drawing/2014/main" id="{C3AB5AC7-7882-A916-AE48-E5633DD2C3C9}"/>
                  </a:ext>
                </a:extLst>
              </p:cNvPr>
              <p:cNvGrpSpPr/>
              <p:nvPr/>
            </p:nvGrpSpPr>
            <p:grpSpPr>
              <a:xfrm>
                <a:off x="5329357" y="2096314"/>
                <a:ext cx="4356865" cy="2126236"/>
                <a:chOff x="5184869" y="2167856"/>
                <a:chExt cx="4356865" cy="2126236"/>
              </a:xfrm>
            </p:grpSpPr>
            <p:sp>
              <p:nvSpPr>
                <p:cNvPr id="16" name="Freeform 16"/>
                <p:cNvSpPr/>
                <p:nvPr/>
              </p:nvSpPr>
              <p:spPr>
                <a:xfrm>
                  <a:off x="7013641" y="2167856"/>
                  <a:ext cx="915618" cy="947256"/>
                </a:xfrm>
                <a:custGeom>
                  <a:avLst/>
                  <a:gdLst/>
                  <a:ahLst/>
                  <a:cxnLst/>
                  <a:rect l="l" t="t" r="r" b="b"/>
                  <a:pathLst>
                    <a:path w="774303" h="830987">
                      <a:moveTo>
                        <a:pt x="0" y="0"/>
                      </a:moveTo>
                      <a:lnTo>
                        <a:pt x="774303" y="0"/>
                      </a:lnTo>
                      <a:lnTo>
                        <a:pt x="774303" y="830986"/>
                      </a:lnTo>
                      <a:lnTo>
                        <a:pt x="0" y="830986"/>
                      </a:lnTo>
                      <a:lnTo>
                        <a:pt x="0" y="0"/>
                      </a:lnTo>
                      <a:close/>
                    </a:path>
                  </a:pathLst>
                </a:custGeom>
                <a:blipFill>
                  <a:blip r:embed="rId3"/>
                  <a:stretch>
                    <a:fillRect l="-3274" r="-3274"/>
                  </a:stretch>
                </a:blipFill>
              </p:spPr>
              <p:txBody>
                <a:bodyPr/>
                <a:lstStyle/>
                <a:p>
                  <a:endParaRPr lang="en-US" b="1">
                    <a:latin typeface="Mulish" pitchFamily="2" charset="0"/>
                  </a:endParaRPr>
                </a:p>
              </p:txBody>
            </p:sp>
            <p:sp>
              <p:nvSpPr>
                <p:cNvPr id="23" name="TextBox 23"/>
                <p:cNvSpPr txBox="1"/>
                <p:nvPr/>
              </p:nvSpPr>
              <p:spPr>
                <a:xfrm>
                  <a:off x="5184869" y="3246561"/>
                  <a:ext cx="4356865" cy="1047531"/>
                </a:xfrm>
                <a:prstGeom prst="rect">
                  <a:avLst/>
                </a:prstGeom>
              </p:spPr>
              <p:txBody>
                <a:bodyPr lIns="0" tIns="0" rIns="0" bIns="0" rtlCol="0" anchor="t">
                  <a:spAutoFit/>
                </a:bodyPr>
                <a:lstStyle/>
                <a:p>
                  <a:pPr algn="ctr">
                    <a:lnSpc>
                      <a:spcPct val="150000"/>
                    </a:lnSpc>
                    <a:spcBef>
                      <a:spcPts val="200"/>
                    </a:spcBef>
                    <a:spcAft>
                      <a:spcPts val="200"/>
                    </a:spcAft>
                  </a:pPr>
                  <a:r>
                    <a:rPr lang="en-US" sz="2300" dirty="0">
                      <a:solidFill>
                        <a:srgbClr val="1877F2"/>
                      </a:solidFill>
                      <a:latin typeface="Arial" panose="020B0604020202020204" pitchFamily="34" charset="0"/>
                      <a:cs typeface="Arial" panose="020B0604020202020204" pitchFamily="34" charset="0"/>
                    </a:rPr>
                    <a:t>Stride </a:t>
                  </a:r>
                  <a:r>
                    <a:rPr lang="en-US" sz="2300" dirty="0" err="1">
                      <a:solidFill>
                        <a:srgbClr val="1877F2"/>
                      </a:solidFill>
                      <a:latin typeface="Arial" panose="020B0604020202020204" pitchFamily="34" charset="0"/>
                      <a:cs typeface="Arial" panose="020B0604020202020204" pitchFamily="34" charset="0"/>
                    </a:rPr>
                    <a:t>hỗ</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trợ</a:t>
                  </a:r>
                  <a:r>
                    <a:rPr lang="en-US" sz="2300" dirty="0">
                      <a:solidFill>
                        <a:srgbClr val="1877F2"/>
                      </a:solidFill>
                      <a:latin typeface="Arial" panose="020B0604020202020204" pitchFamily="34" charset="0"/>
                      <a:cs typeface="Arial" panose="020B0604020202020204" pitchFamily="34" charset="0"/>
                    </a:rPr>
                    <a:t> 80%</a:t>
                  </a:r>
                </a:p>
                <a:p>
                  <a:pPr algn="ctr">
                    <a:lnSpc>
                      <a:spcPct val="150000"/>
                    </a:lnSpc>
                    <a:spcBef>
                      <a:spcPts val="200"/>
                    </a:spcBef>
                    <a:spcAft>
                      <a:spcPts val="200"/>
                    </a:spcAft>
                  </a:pPr>
                  <a:r>
                    <a:rPr lang="en-US" sz="2300" dirty="0" err="1">
                      <a:solidFill>
                        <a:srgbClr val="545454"/>
                      </a:solidFill>
                      <a:latin typeface="Arial" panose="020B0604020202020204" pitchFamily="34" charset="0"/>
                      <a:cs typeface="Arial" panose="020B0604020202020204" pitchFamily="34" charset="0"/>
                    </a:rPr>
                    <a:t>trên</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tổng</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giá</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trị</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dự</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án</a:t>
                  </a:r>
                  <a:endParaRPr lang="en-US" sz="2300" dirty="0">
                    <a:solidFill>
                      <a:srgbClr val="545454"/>
                    </a:solidFill>
                    <a:latin typeface="Arial" panose="020B0604020202020204" pitchFamily="34" charset="0"/>
                    <a:cs typeface="Arial" panose="020B0604020202020204" pitchFamily="34" charset="0"/>
                  </a:endParaRPr>
                </a:p>
              </p:txBody>
            </p:sp>
          </p:grpSp>
        </p:grpSp>
        <p:grpSp>
          <p:nvGrpSpPr>
            <p:cNvPr id="38" name="Group 37">
              <a:extLst>
                <a:ext uri="{FF2B5EF4-FFF2-40B4-BE49-F238E27FC236}">
                  <a16:creationId xmlns:a16="http://schemas.microsoft.com/office/drawing/2014/main" id="{8D38BF25-1DF6-F606-28B8-E982F76214A1}"/>
                </a:ext>
              </a:extLst>
            </p:cNvPr>
            <p:cNvGrpSpPr/>
            <p:nvPr/>
          </p:nvGrpSpPr>
          <p:grpSpPr>
            <a:xfrm>
              <a:off x="4864152" y="4622852"/>
              <a:ext cx="5194246" cy="2823265"/>
              <a:chOff x="4864152" y="4622852"/>
              <a:chExt cx="5194246" cy="2823265"/>
            </a:xfrm>
          </p:grpSpPr>
          <p:grpSp>
            <p:nvGrpSpPr>
              <p:cNvPr id="4" name="Group 4"/>
              <p:cNvGrpSpPr/>
              <p:nvPr/>
            </p:nvGrpSpPr>
            <p:grpSpPr>
              <a:xfrm>
                <a:off x="4864152" y="4622852"/>
                <a:ext cx="5194246" cy="2823265"/>
                <a:chOff x="0" y="0"/>
                <a:chExt cx="1917597" cy="984830"/>
              </a:xfrm>
            </p:grpSpPr>
            <p:sp>
              <p:nvSpPr>
                <p:cNvPr id="5" name="Freeform 5"/>
                <p:cNvSpPr/>
                <p:nvPr/>
              </p:nvSpPr>
              <p:spPr>
                <a:xfrm>
                  <a:off x="0" y="0"/>
                  <a:ext cx="1917597" cy="984830"/>
                </a:xfrm>
                <a:custGeom>
                  <a:avLst/>
                  <a:gdLst/>
                  <a:ahLst/>
                  <a:cxnLst/>
                  <a:rect l="l" t="t" r="r" b="b"/>
                  <a:pathLst>
                    <a:path w="1917597" h="984830">
                      <a:moveTo>
                        <a:pt x="1793137" y="984830"/>
                      </a:moveTo>
                      <a:lnTo>
                        <a:pt x="124460" y="984830"/>
                      </a:lnTo>
                      <a:cubicBezTo>
                        <a:pt x="55880" y="984830"/>
                        <a:pt x="0" y="928950"/>
                        <a:pt x="0" y="860370"/>
                      </a:cubicBezTo>
                      <a:lnTo>
                        <a:pt x="0" y="124460"/>
                      </a:lnTo>
                      <a:cubicBezTo>
                        <a:pt x="0" y="55880"/>
                        <a:pt x="55880" y="0"/>
                        <a:pt x="124460" y="0"/>
                      </a:cubicBezTo>
                      <a:lnTo>
                        <a:pt x="1793137" y="0"/>
                      </a:lnTo>
                      <a:cubicBezTo>
                        <a:pt x="1861717" y="0"/>
                        <a:pt x="1917597" y="55880"/>
                        <a:pt x="1917597" y="124460"/>
                      </a:cubicBezTo>
                      <a:lnTo>
                        <a:pt x="1917597" y="860370"/>
                      </a:lnTo>
                      <a:cubicBezTo>
                        <a:pt x="1917597" y="928950"/>
                        <a:pt x="1861717" y="984830"/>
                        <a:pt x="1793137" y="984830"/>
                      </a:cubicBezTo>
                      <a:close/>
                    </a:path>
                  </a:pathLst>
                </a:custGeom>
                <a:solidFill>
                  <a:srgbClr val="1877F2">
                    <a:alpha val="4706"/>
                  </a:srgbClr>
                </a:solidFill>
              </p:spPr>
              <p:txBody>
                <a:bodyPr/>
                <a:lstStyle/>
                <a:p>
                  <a:endParaRPr lang="en-US" b="1">
                    <a:latin typeface="Mulish" pitchFamily="2" charset="0"/>
                  </a:endParaRPr>
                </a:p>
              </p:txBody>
            </p:sp>
          </p:grpSp>
          <p:sp>
            <p:nvSpPr>
              <p:cNvPr id="17" name="Freeform 17"/>
              <p:cNvSpPr/>
              <p:nvPr/>
            </p:nvSpPr>
            <p:spPr>
              <a:xfrm>
                <a:off x="7385971" y="4919825"/>
                <a:ext cx="878169" cy="1039974"/>
              </a:xfrm>
              <a:custGeom>
                <a:avLst/>
                <a:gdLst/>
                <a:ahLst/>
                <a:cxnLst/>
                <a:rect l="l" t="t" r="r" b="b"/>
                <a:pathLst>
                  <a:path w="1026202" h="830987">
                    <a:moveTo>
                      <a:pt x="0" y="0"/>
                    </a:moveTo>
                    <a:lnTo>
                      <a:pt x="1026201" y="0"/>
                    </a:lnTo>
                    <a:lnTo>
                      <a:pt x="1026201" y="830986"/>
                    </a:lnTo>
                    <a:lnTo>
                      <a:pt x="0" y="830986"/>
                    </a:lnTo>
                    <a:lnTo>
                      <a:pt x="0" y="0"/>
                    </a:lnTo>
                    <a:close/>
                  </a:path>
                </a:pathLst>
              </a:custGeom>
              <a:blipFill>
                <a:blip r:embed="rId4"/>
                <a:stretch>
                  <a:fillRect l="-3274" r="-3274"/>
                </a:stretch>
              </a:blipFill>
            </p:spPr>
            <p:txBody>
              <a:bodyPr/>
              <a:lstStyle/>
              <a:p>
                <a:endParaRPr lang="en-US" b="1">
                  <a:latin typeface="Mulish" pitchFamily="2" charset="0"/>
                </a:endParaRPr>
              </a:p>
            </p:txBody>
          </p:sp>
          <p:sp>
            <p:nvSpPr>
              <p:cNvPr id="24" name="TextBox 24"/>
              <p:cNvSpPr txBox="1"/>
              <p:nvPr/>
            </p:nvSpPr>
            <p:spPr>
              <a:xfrm>
                <a:off x="5079672" y="5950312"/>
                <a:ext cx="4825385" cy="996235"/>
              </a:xfrm>
              <a:prstGeom prst="rect">
                <a:avLst/>
              </a:prstGeom>
            </p:spPr>
            <p:txBody>
              <a:bodyPr wrap="square" lIns="0" tIns="0" rIns="0" bIns="0" rtlCol="0" anchor="t">
                <a:spAutoFit/>
              </a:bodyPr>
              <a:lstStyle/>
              <a:p>
                <a:pPr algn="ctr">
                  <a:lnSpc>
                    <a:spcPct val="150000"/>
                  </a:lnSpc>
                </a:pPr>
                <a:r>
                  <a:rPr lang="en-US" sz="2300" dirty="0">
                    <a:solidFill>
                      <a:srgbClr val="1877F2"/>
                    </a:solidFill>
                    <a:latin typeface="Arial" panose="020B0604020202020204" pitchFamily="34" charset="0"/>
                    <a:cs typeface="Arial" panose="020B0604020202020204" pitchFamily="34" charset="0"/>
                  </a:rPr>
                  <a:t>Stride </a:t>
                </a:r>
                <a:r>
                  <a:rPr lang="en-US" sz="2300" dirty="0" err="1">
                    <a:solidFill>
                      <a:srgbClr val="1877F2"/>
                    </a:solidFill>
                    <a:latin typeface="Arial" panose="020B0604020202020204" pitchFamily="34" charset="0"/>
                    <a:cs typeface="Arial" panose="020B0604020202020204" pitchFamily="34" charset="0"/>
                  </a:rPr>
                  <a:t>không</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yêu</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cầu</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thế</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chấp</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bất</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kỳ</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tài</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sản</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nào</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khác</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ngoài</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hệ</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thống</a:t>
                </a:r>
                <a:endParaRPr lang="en-US" sz="2300" dirty="0">
                  <a:solidFill>
                    <a:srgbClr val="545454"/>
                  </a:solidFill>
                  <a:latin typeface="Arial" panose="020B0604020202020204" pitchFamily="34" charset="0"/>
                  <a:cs typeface="Arial" panose="020B0604020202020204" pitchFamily="34" charset="0"/>
                </a:endParaRPr>
              </a:p>
            </p:txBody>
          </p:sp>
        </p:grpSp>
        <p:grpSp>
          <p:nvGrpSpPr>
            <p:cNvPr id="22" name="Group 21">
              <a:extLst>
                <a:ext uri="{FF2B5EF4-FFF2-40B4-BE49-F238E27FC236}">
                  <a16:creationId xmlns:a16="http://schemas.microsoft.com/office/drawing/2014/main" id="{00B4880C-43E9-FBC2-7B0E-D427F7667212}"/>
                </a:ext>
              </a:extLst>
            </p:cNvPr>
            <p:cNvGrpSpPr/>
            <p:nvPr/>
          </p:nvGrpSpPr>
          <p:grpSpPr>
            <a:xfrm>
              <a:off x="11125200" y="3361373"/>
              <a:ext cx="5194246" cy="2522957"/>
              <a:chOff x="4864152" y="4748941"/>
              <a:chExt cx="5194246" cy="2522957"/>
            </a:xfrm>
          </p:grpSpPr>
          <p:grpSp>
            <p:nvGrpSpPr>
              <p:cNvPr id="6" name="Group 6"/>
              <p:cNvGrpSpPr/>
              <p:nvPr/>
            </p:nvGrpSpPr>
            <p:grpSpPr>
              <a:xfrm>
                <a:off x="4875752" y="4748941"/>
                <a:ext cx="5182646" cy="2522957"/>
                <a:chOff x="0" y="0"/>
                <a:chExt cx="1917597" cy="984830"/>
              </a:xfrm>
            </p:grpSpPr>
            <p:sp>
              <p:nvSpPr>
                <p:cNvPr id="7" name="Freeform 7"/>
                <p:cNvSpPr/>
                <p:nvPr/>
              </p:nvSpPr>
              <p:spPr>
                <a:xfrm>
                  <a:off x="0" y="0"/>
                  <a:ext cx="1917597" cy="984830"/>
                </a:xfrm>
                <a:custGeom>
                  <a:avLst/>
                  <a:gdLst/>
                  <a:ahLst/>
                  <a:cxnLst/>
                  <a:rect l="l" t="t" r="r" b="b"/>
                  <a:pathLst>
                    <a:path w="1917597" h="984830">
                      <a:moveTo>
                        <a:pt x="1793137" y="984830"/>
                      </a:moveTo>
                      <a:lnTo>
                        <a:pt x="124460" y="984830"/>
                      </a:lnTo>
                      <a:cubicBezTo>
                        <a:pt x="55880" y="984830"/>
                        <a:pt x="0" y="928950"/>
                        <a:pt x="0" y="860370"/>
                      </a:cubicBezTo>
                      <a:lnTo>
                        <a:pt x="0" y="124460"/>
                      </a:lnTo>
                      <a:cubicBezTo>
                        <a:pt x="0" y="55880"/>
                        <a:pt x="55880" y="0"/>
                        <a:pt x="124460" y="0"/>
                      </a:cubicBezTo>
                      <a:lnTo>
                        <a:pt x="1793137" y="0"/>
                      </a:lnTo>
                      <a:cubicBezTo>
                        <a:pt x="1861717" y="0"/>
                        <a:pt x="1917597" y="55880"/>
                        <a:pt x="1917597" y="124460"/>
                      </a:cubicBezTo>
                      <a:lnTo>
                        <a:pt x="1917597" y="860370"/>
                      </a:lnTo>
                      <a:cubicBezTo>
                        <a:pt x="1917597" y="928950"/>
                        <a:pt x="1861717" y="984830"/>
                        <a:pt x="1793137" y="984830"/>
                      </a:cubicBezTo>
                      <a:close/>
                    </a:path>
                  </a:pathLst>
                </a:custGeom>
                <a:solidFill>
                  <a:srgbClr val="1877F2">
                    <a:alpha val="4706"/>
                  </a:srgbClr>
                </a:solidFill>
              </p:spPr>
              <p:txBody>
                <a:bodyPr/>
                <a:lstStyle/>
                <a:p>
                  <a:endParaRPr lang="en-US" b="1" dirty="0">
                    <a:latin typeface="Mulish" pitchFamily="2" charset="0"/>
                  </a:endParaRPr>
                </a:p>
              </p:txBody>
            </p:sp>
          </p:grpSp>
          <p:sp>
            <p:nvSpPr>
              <p:cNvPr id="18" name="Freeform 18"/>
              <p:cNvSpPr/>
              <p:nvPr/>
            </p:nvSpPr>
            <p:spPr>
              <a:xfrm>
                <a:off x="7008974" y="4934874"/>
                <a:ext cx="920192" cy="929353"/>
              </a:xfrm>
              <a:custGeom>
                <a:avLst/>
                <a:gdLst/>
                <a:ahLst/>
                <a:cxnLst/>
                <a:rect l="l" t="t" r="r" b="b"/>
                <a:pathLst>
                  <a:path w="779913" h="830987">
                    <a:moveTo>
                      <a:pt x="0" y="0"/>
                    </a:moveTo>
                    <a:lnTo>
                      <a:pt x="779913" y="0"/>
                    </a:lnTo>
                    <a:lnTo>
                      <a:pt x="779913" y="830986"/>
                    </a:lnTo>
                    <a:lnTo>
                      <a:pt x="0" y="830986"/>
                    </a:lnTo>
                    <a:lnTo>
                      <a:pt x="0" y="0"/>
                    </a:lnTo>
                    <a:close/>
                  </a:path>
                </a:pathLst>
              </a:custGeom>
              <a:blipFill>
                <a:blip r:embed="rId5"/>
                <a:stretch>
                  <a:fillRect l="-3274" r="-3274"/>
                </a:stretch>
              </a:blipFill>
            </p:spPr>
            <p:txBody>
              <a:bodyPr/>
              <a:lstStyle/>
              <a:p>
                <a:endParaRPr lang="en-US" b="1">
                  <a:latin typeface="Mulish" pitchFamily="2" charset="0"/>
                </a:endParaRPr>
              </a:p>
            </p:txBody>
          </p:sp>
          <p:sp>
            <p:nvSpPr>
              <p:cNvPr id="25" name="TextBox 25"/>
              <p:cNvSpPr txBox="1"/>
              <p:nvPr/>
            </p:nvSpPr>
            <p:spPr>
              <a:xfrm>
                <a:off x="4864152" y="6010465"/>
                <a:ext cx="5182646" cy="1047531"/>
              </a:xfrm>
              <a:prstGeom prst="rect">
                <a:avLst/>
              </a:prstGeom>
            </p:spPr>
            <p:txBody>
              <a:bodyPr lIns="0" tIns="0" rIns="0" bIns="0" rtlCol="0" anchor="t">
                <a:spAutoFit/>
              </a:bodyPr>
              <a:lstStyle/>
              <a:p>
                <a:pPr algn="ctr">
                  <a:lnSpc>
                    <a:spcPct val="150000"/>
                  </a:lnSpc>
                  <a:spcBef>
                    <a:spcPts val="200"/>
                  </a:spcBef>
                  <a:spcAft>
                    <a:spcPts val="200"/>
                  </a:spcAft>
                </a:pPr>
                <a:r>
                  <a:rPr lang="en-US" sz="2300" dirty="0" err="1">
                    <a:solidFill>
                      <a:srgbClr val="545454"/>
                    </a:solidFill>
                    <a:latin typeface="Arial" panose="020B0604020202020204" pitchFamily="34" charset="0"/>
                    <a:cs typeface="Arial" panose="020B0604020202020204" pitchFamily="34" charset="0"/>
                  </a:rPr>
                  <a:t>Kỳ</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hạn</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thanh</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toán</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linh</a:t>
                </a:r>
                <a:r>
                  <a:rPr lang="en-US" sz="2300" dirty="0">
                    <a:solidFill>
                      <a:srgbClr val="545454"/>
                    </a:solidFill>
                    <a:latin typeface="Arial" panose="020B0604020202020204" pitchFamily="34" charset="0"/>
                    <a:cs typeface="Arial" panose="020B0604020202020204" pitchFamily="34" charset="0"/>
                  </a:rPr>
                  <a:t> </a:t>
                </a:r>
                <a:r>
                  <a:rPr lang="en-US" sz="2300" dirty="0" err="1">
                    <a:solidFill>
                      <a:srgbClr val="545454"/>
                    </a:solidFill>
                    <a:latin typeface="Arial" panose="020B0604020202020204" pitchFamily="34" charset="0"/>
                    <a:cs typeface="Arial" panose="020B0604020202020204" pitchFamily="34" charset="0"/>
                  </a:rPr>
                  <a:t>hoạt</a:t>
                </a:r>
                <a:endParaRPr lang="en-US" sz="2300" dirty="0">
                  <a:solidFill>
                    <a:srgbClr val="545454"/>
                  </a:solidFill>
                  <a:latin typeface="Arial" panose="020B0604020202020204" pitchFamily="34" charset="0"/>
                  <a:cs typeface="Arial" panose="020B0604020202020204" pitchFamily="34" charset="0"/>
                </a:endParaRPr>
              </a:p>
              <a:p>
                <a:pPr algn="ctr">
                  <a:lnSpc>
                    <a:spcPct val="150000"/>
                  </a:lnSpc>
                  <a:spcBef>
                    <a:spcPts val="200"/>
                  </a:spcBef>
                  <a:spcAft>
                    <a:spcPts val="200"/>
                  </a:spcAft>
                </a:pPr>
                <a:r>
                  <a:rPr lang="en-US" sz="2300" dirty="0" err="1">
                    <a:solidFill>
                      <a:srgbClr val="545454"/>
                    </a:solidFill>
                    <a:latin typeface="Arial" panose="020B0604020202020204" pitchFamily="34" charset="0"/>
                    <a:cs typeface="Arial" panose="020B0604020202020204" pitchFamily="34" charset="0"/>
                  </a:rPr>
                  <a:t>từ</a:t>
                </a:r>
                <a:r>
                  <a:rPr lang="en-US" sz="2300" dirty="0">
                    <a:solidFill>
                      <a:srgbClr val="545454"/>
                    </a:solidFill>
                    <a:latin typeface="Arial" panose="020B0604020202020204" pitchFamily="34" charset="0"/>
                    <a:cs typeface="Arial" panose="020B0604020202020204" pitchFamily="34" charset="0"/>
                  </a:rPr>
                  <a:t> </a:t>
                </a:r>
                <a:r>
                  <a:rPr lang="en-US" sz="2300" dirty="0">
                    <a:solidFill>
                      <a:srgbClr val="1877F2"/>
                    </a:solidFill>
                    <a:latin typeface="Arial" panose="020B0604020202020204" pitchFamily="34" charset="0"/>
                    <a:cs typeface="Arial" panose="020B0604020202020204" pitchFamily="34" charset="0"/>
                  </a:rPr>
                  <a:t>06 </a:t>
                </a:r>
                <a:r>
                  <a:rPr lang="en-US" sz="2300" dirty="0" err="1">
                    <a:solidFill>
                      <a:srgbClr val="1877F2"/>
                    </a:solidFill>
                    <a:latin typeface="Arial" panose="020B0604020202020204" pitchFamily="34" charset="0"/>
                    <a:cs typeface="Arial" panose="020B0604020202020204" pitchFamily="34" charset="0"/>
                  </a:rPr>
                  <a:t>tháng</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đến</a:t>
                </a:r>
                <a:r>
                  <a:rPr lang="en-US" sz="2300" dirty="0">
                    <a:solidFill>
                      <a:srgbClr val="1877F2"/>
                    </a:solidFill>
                    <a:latin typeface="Arial" panose="020B0604020202020204" pitchFamily="34" charset="0"/>
                    <a:cs typeface="Arial" panose="020B0604020202020204" pitchFamily="34" charset="0"/>
                  </a:rPr>
                  <a:t> 60 </a:t>
                </a:r>
                <a:r>
                  <a:rPr lang="en-US" sz="2300" dirty="0" err="1">
                    <a:solidFill>
                      <a:srgbClr val="1877F2"/>
                    </a:solidFill>
                    <a:latin typeface="Arial" panose="020B0604020202020204" pitchFamily="34" charset="0"/>
                    <a:cs typeface="Arial" panose="020B0604020202020204" pitchFamily="34" charset="0"/>
                  </a:rPr>
                  <a:t>tháng</a:t>
                </a:r>
                <a:endParaRPr lang="en-US" sz="2300" dirty="0">
                  <a:solidFill>
                    <a:srgbClr val="1877F2"/>
                  </a:solidFill>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CC7D4E4F-EC46-0C3A-2CEC-63169C9A3A9F}"/>
                </a:ext>
              </a:extLst>
            </p:cNvPr>
            <p:cNvGrpSpPr/>
            <p:nvPr/>
          </p:nvGrpSpPr>
          <p:grpSpPr>
            <a:xfrm>
              <a:off x="4864151" y="7546554"/>
              <a:ext cx="5194247" cy="2255918"/>
              <a:chOff x="4864151" y="7451259"/>
              <a:chExt cx="5194247" cy="2255918"/>
            </a:xfrm>
          </p:grpSpPr>
          <p:grpSp>
            <p:nvGrpSpPr>
              <p:cNvPr id="8" name="Group 8"/>
              <p:cNvGrpSpPr/>
              <p:nvPr/>
            </p:nvGrpSpPr>
            <p:grpSpPr>
              <a:xfrm>
                <a:off x="4864151" y="7451259"/>
                <a:ext cx="5194247" cy="2255918"/>
                <a:chOff x="-34972" y="0"/>
                <a:chExt cx="1952569" cy="984830"/>
              </a:xfrm>
            </p:grpSpPr>
            <p:sp>
              <p:nvSpPr>
                <p:cNvPr id="9" name="Freeform 9"/>
                <p:cNvSpPr/>
                <p:nvPr/>
              </p:nvSpPr>
              <p:spPr>
                <a:xfrm>
                  <a:off x="-34972" y="0"/>
                  <a:ext cx="1952569" cy="984830"/>
                </a:xfrm>
                <a:custGeom>
                  <a:avLst/>
                  <a:gdLst/>
                  <a:ahLst/>
                  <a:cxnLst/>
                  <a:rect l="l" t="t" r="r" b="b"/>
                  <a:pathLst>
                    <a:path w="1917597" h="984830">
                      <a:moveTo>
                        <a:pt x="1793137" y="984830"/>
                      </a:moveTo>
                      <a:lnTo>
                        <a:pt x="124460" y="984830"/>
                      </a:lnTo>
                      <a:cubicBezTo>
                        <a:pt x="55880" y="984830"/>
                        <a:pt x="0" y="928950"/>
                        <a:pt x="0" y="860370"/>
                      </a:cubicBezTo>
                      <a:lnTo>
                        <a:pt x="0" y="124460"/>
                      </a:lnTo>
                      <a:cubicBezTo>
                        <a:pt x="0" y="55880"/>
                        <a:pt x="55880" y="0"/>
                        <a:pt x="124460" y="0"/>
                      </a:cubicBezTo>
                      <a:lnTo>
                        <a:pt x="1793137" y="0"/>
                      </a:lnTo>
                      <a:cubicBezTo>
                        <a:pt x="1861717" y="0"/>
                        <a:pt x="1917597" y="55880"/>
                        <a:pt x="1917597" y="124460"/>
                      </a:cubicBezTo>
                      <a:lnTo>
                        <a:pt x="1917597" y="860370"/>
                      </a:lnTo>
                      <a:cubicBezTo>
                        <a:pt x="1917597" y="928950"/>
                        <a:pt x="1861717" y="984830"/>
                        <a:pt x="1793137" y="984830"/>
                      </a:cubicBezTo>
                      <a:close/>
                    </a:path>
                  </a:pathLst>
                </a:custGeom>
                <a:solidFill>
                  <a:srgbClr val="1877F2">
                    <a:alpha val="4706"/>
                  </a:srgbClr>
                </a:solidFill>
              </p:spPr>
              <p:txBody>
                <a:bodyPr/>
                <a:lstStyle/>
                <a:p>
                  <a:endParaRPr lang="en-US" b="1">
                    <a:latin typeface="Mulish" pitchFamily="2" charset="0"/>
                  </a:endParaRPr>
                </a:p>
              </p:txBody>
            </p:sp>
          </p:grpSp>
          <p:sp>
            <p:nvSpPr>
              <p:cNvPr id="19" name="Freeform 19"/>
              <p:cNvSpPr/>
              <p:nvPr/>
            </p:nvSpPr>
            <p:spPr>
              <a:xfrm>
                <a:off x="7047157" y="7588136"/>
                <a:ext cx="914882" cy="830987"/>
              </a:xfrm>
              <a:custGeom>
                <a:avLst/>
                <a:gdLst/>
                <a:ahLst/>
                <a:cxnLst/>
                <a:rect l="l" t="t" r="r" b="b"/>
                <a:pathLst>
                  <a:path w="787791" h="830987">
                    <a:moveTo>
                      <a:pt x="0" y="0"/>
                    </a:moveTo>
                    <a:lnTo>
                      <a:pt x="787791" y="0"/>
                    </a:lnTo>
                    <a:lnTo>
                      <a:pt x="787791" y="830986"/>
                    </a:lnTo>
                    <a:lnTo>
                      <a:pt x="0" y="830986"/>
                    </a:lnTo>
                    <a:lnTo>
                      <a:pt x="0" y="0"/>
                    </a:lnTo>
                    <a:close/>
                  </a:path>
                </a:pathLst>
              </a:custGeom>
              <a:blipFill>
                <a:blip r:embed="rId6"/>
                <a:stretch>
                  <a:fillRect l="-3274" r="-3274"/>
                </a:stretch>
              </a:blipFill>
            </p:spPr>
            <p:txBody>
              <a:bodyPr/>
              <a:lstStyle/>
              <a:p>
                <a:endParaRPr lang="en-US" b="1">
                  <a:latin typeface="Mulish" pitchFamily="2" charset="0"/>
                </a:endParaRPr>
              </a:p>
            </p:txBody>
          </p:sp>
          <p:sp>
            <p:nvSpPr>
              <p:cNvPr id="26" name="TextBox 26"/>
              <p:cNvSpPr txBox="1"/>
              <p:nvPr/>
            </p:nvSpPr>
            <p:spPr>
              <a:xfrm>
                <a:off x="4945584" y="8533422"/>
                <a:ext cx="5101214" cy="996235"/>
              </a:xfrm>
              <a:prstGeom prst="rect">
                <a:avLst/>
              </a:prstGeom>
            </p:spPr>
            <p:txBody>
              <a:bodyPr lIns="0" tIns="0" rIns="0" bIns="0" rtlCol="0" anchor="t">
                <a:spAutoFit/>
              </a:bodyPr>
              <a:lstStyle/>
              <a:p>
                <a:pPr algn="ctr">
                  <a:lnSpc>
                    <a:spcPct val="150000"/>
                  </a:lnSpc>
                  <a:spcBef>
                    <a:spcPts val="200"/>
                  </a:spcBef>
                  <a:spcAft>
                    <a:spcPts val="200"/>
                  </a:spcAft>
                </a:pPr>
                <a:r>
                  <a:rPr lang="vi-VN" sz="2300" dirty="0">
                    <a:solidFill>
                      <a:schemeClr val="tx1">
                        <a:lumMod val="65000"/>
                        <a:lumOff val="35000"/>
                      </a:schemeClr>
                    </a:solidFill>
                  </a:rPr>
                  <a:t>Stride kiểm tra Hệ thống sau lắp đặt đảm bảo </a:t>
                </a:r>
                <a:r>
                  <a:rPr lang="en-US" sz="2300" dirty="0">
                    <a:solidFill>
                      <a:srgbClr val="1877F2"/>
                    </a:solidFill>
                    <a:latin typeface="Arial" panose="020B0604020202020204" pitchFamily="34" charset="0"/>
                    <a:cs typeface="Arial" panose="020B0604020202020204" pitchFamily="34" charset="0"/>
                  </a:rPr>
                  <a:t>c</a:t>
                </a:r>
                <a:r>
                  <a:rPr lang="vi-VN" sz="2300" dirty="0">
                    <a:solidFill>
                      <a:srgbClr val="1877F2"/>
                    </a:solidFill>
                    <a:latin typeface="Arial" panose="020B0604020202020204" pitchFamily="34" charset="0"/>
                    <a:cs typeface="Arial" panose="020B0604020202020204" pitchFamily="34" charset="0"/>
                  </a:rPr>
                  <a:t>hất lượng tốt nhất</a:t>
                </a:r>
                <a:endParaRPr lang="en-US" sz="2300" b="1" dirty="0">
                  <a:solidFill>
                    <a:srgbClr val="1877F2"/>
                  </a:solidFill>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0BA7C139-8F33-1ADF-308E-6835C33B6A73}"/>
                </a:ext>
              </a:extLst>
            </p:cNvPr>
            <p:cNvGrpSpPr/>
            <p:nvPr/>
          </p:nvGrpSpPr>
          <p:grpSpPr>
            <a:xfrm>
              <a:off x="10983290" y="5950312"/>
              <a:ext cx="5489665" cy="2571558"/>
              <a:chOff x="10983290" y="5950312"/>
              <a:chExt cx="5489665" cy="2571558"/>
            </a:xfrm>
          </p:grpSpPr>
          <p:grpSp>
            <p:nvGrpSpPr>
              <p:cNvPr id="10" name="Group 10"/>
              <p:cNvGrpSpPr/>
              <p:nvPr/>
            </p:nvGrpSpPr>
            <p:grpSpPr>
              <a:xfrm>
                <a:off x="11156119" y="5950312"/>
                <a:ext cx="5171046" cy="2571558"/>
                <a:chOff x="0" y="0"/>
                <a:chExt cx="1917597" cy="984830"/>
              </a:xfrm>
            </p:grpSpPr>
            <p:sp>
              <p:nvSpPr>
                <p:cNvPr id="11" name="Freeform 11"/>
                <p:cNvSpPr/>
                <p:nvPr/>
              </p:nvSpPr>
              <p:spPr>
                <a:xfrm>
                  <a:off x="0" y="0"/>
                  <a:ext cx="1917597" cy="984830"/>
                </a:xfrm>
                <a:custGeom>
                  <a:avLst/>
                  <a:gdLst/>
                  <a:ahLst/>
                  <a:cxnLst/>
                  <a:rect l="l" t="t" r="r" b="b"/>
                  <a:pathLst>
                    <a:path w="1917597" h="984830">
                      <a:moveTo>
                        <a:pt x="1793137" y="984830"/>
                      </a:moveTo>
                      <a:lnTo>
                        <a:pt x="124460" y="984830"/>
                      </a:lnTo>
                      <a:cubicBezTo>
                        <a:pt x="55880" y="984830"/>
                        <a:pt x="0" y="928950"/>
                        <a:pt x="0" y="860370"/>
                      </a:cubicBezTo>
                      <a:lnTo>
                        <a:pt x="0" y="124460"/>
                      </a:lnTo>
                      <a:cubicBezTo>
                        <a:pt x="0" y="55880"/>
                        <a:pt x="55880" y="0"/>
                        <a:pt x="124460" y="0"/>
                      </a:cubicBezTo>
                      <a:lnTo>
                        <a:pt x="1793137" y="0"/>
                      </a:lnTo>
                      <a:cubicBezTo>
                        <a:pt x="1861717" y="0"/>
                        <a:pt x="1917597" y="55880"/>
                        <a:pt x="1917597" y="124460"/>
                      </a:cubicBezTo>
                      <a:lnTo>
                        <a:pt x="1917597" y="860370"/>
                      </a:lnTo>
                      <a:cubicBezTo>
                        <a:pt x="1917597" y="928950"/>
                        <a:pt x="1861717" y="984830"/>
                        <a:pt x="1793137" y="984830"/>
                      </a:cubicBezTo>
                      <a:close/>
                    </a:path>
                  </a:pathLst>
                </a:custGeom>
                <a:solidFill>
                  <a:srgbClr val="1877F2">
                    <a:alpha val="4706"/>
                  </a:srgbClr>
                </a:solidFill>
              </p:spPr>
              <p:txBody>
                <a:bodyPr/>
                <a:lstStyle/>
                <a:p>
                  <a:endParaRPr lang="en-US" b="1">
                    <a:latin typeface="Mulish" pitchFamily="2" charset="0"/>
                  </a:endParaRPr>
                </a:p>
              </p:txBody>
            </p:sp>
          </p:grpSp>
          <p:sp>
            <p:nvSpPr>
              <p:cNvPr id="20" name="Freeform 20"/>
              <p:cNvSpPr/>
              <p:nvPr/>
            </p:nvSpPr>
            <p:spPr>
              <a:xfrm>
                <a:off x="13368295" y="6191197"/>
                <a:ext cx="821919" cy="857010"/>
              </a:xfrm>
              <a:custGeom>
                <a:avLst/>
                <a:gdLst/>
                <a:ahLst/>
                <a:cxnLst/>
                <a:rect l="l" t="t" r="r" b="b"/>
                <a:pathLst>
                  <a:path w="698184" h="751818">
                    <a:moveTo>
                      <a:pt x="0" y="0"/>
                    </a:moveTo>
                    <a:lnTo>
                      <a:pt x="698184" y="0"/>
                    </a:lnTo>
                    <a:lnTo>
                      <a:pt x="698184" y="751818"/>
                    </a:lnTo>
                    <a:lnTo>
                      <a:pt x="0" y="751818"/>
                    </a:lnTo>
                    <a:lnTo>
                      <a:pt x="0" y="0"/>
                    </a:lnTo>
                    <a:close/>
                  </a:path>
                </a:pathLst>
              </a:custGeom>
              <a:blipFill>
                <a:blip r:embed="rId7"/>
                <a:stretch>
                  <a:fillRect l="-3274" r="-3274"/>
                </a:stretch>
              </a:blipFill>
            </p:spPr>
            <p:txBody>
              <a:bodyPr/>
              <a:lstStyle/>
              <a:p>
                <a:endParaRPr lang="en-US" b="1">
                  <a:latin typeface="Mulish" pitchFamily="2" charset="0"/>
                </a:endParaRPr>
              </a:p>
            </p:txBody>
          </p:sp>
          <p:sp>
            <p:nvSpPr>
              <p:cNvPr id="27" name="TextBox 27"/>
              <p:cNvSpPr txBox="1"/>
              <p:nvPr/>
            </p:nvSpPr>
            <p:spPr>
              <a:xfrm>
                <a:off x="10983290" y="7321288"/>
                <a:ext cx="5489665" cy="996235"/>
              </a:xfrm>
              <a:prstGeom prst="rect">
                <a:avLst/>
              </a:prstGeom>
            </p:spPr>
            <p:txBody>
              <a:bodyPr wrap="square" lIns="0" tIns="0" rIns="0" bIns="0" rtlCol="0" anchor="t">
                <a:spAutoFit/>
              </a:bodyPr>
              <a:lstStyle/>
              <a:p>
                <a:pPr algn="ctr">
                  <a:lnSpc>
                    <a:spcPct val="150000"/>
                  </a:lnSpc>
                </a:pPr>
                <a:r>
                  <a:rPr lang="en-US" sz="2300" dirty="0">
                    <a:solidFill>
                      <a:schemeClr val="tx1">
                        <a:lumMod val="65000"/>
                        <a:lumOff val="35000"/>
                      </a:schemeClr>
                    </a:solidFill>
                    <a:latin typeface="Arial" panose="020B0604020202020204" pitchFamily="34" charset="0"/>
                    <a:cs typeface="Arial" panose="020B0604020202020204" pitchFamily="34" charset="0"/>
                  </a:rPr>
                  <a:t>Stride </a:t>
                </a:r>
                <a:r>
                  <a:rPr lang="en-US" sz="2300" dirty="0" err="1">
                    <a:solidFill>
                      <a:schemeClr val="tx1">
                        <a:lumMod val="65000"/>
                        <a:lumOff val="35000"/>
                      </a:schemeClr>
                    </a:solidFill>
                    <a:latin typeface="Arial" panose="020B0604020202020204" pitchFamily="34" charset="0"/>
                    <a:cs typeface="Arial" panose="020B0604020202020204" pitchFamily="34" charset="0"/>
                  </a:rPr>
                  <a:t>mua</a:t>
                </a:r>
                <a:r>
                  <a:rPr lang="en-US" sz="2300" dirty="0">
                    <a:solidFill>
                      <a:schemeClr val="tx1">
                        <a:lumMod val="65000"/>
                        <a:lumOff val="35000"/>
                      </a:schemeClr>
                    </a:solidFill>
                    <a:latin typeface="Arial" panose="020B0604020202020204" pitchFamily="34" charset="0"/>
                    <a:cs typeface="Arial" panose="020B0604020202020204" pitchFamily="34" charset="0"/>
                  </a:rPr>
                  <a:t> </a:t>
                </a:r>
                <a:r>
                  <a:rPr lang="en-US" sz="2300" dirty="0">
                    <a:solidFill>
                      <a:srgbClr val="1877F2"/>
                    </a:solidFill>
                    <a:latin typeface="Arial" panose="020B0604020202020204" pitchFamily="34" charset="0"/>
                    <a:cs typeface="Arial" panose="020B0604020202020204" pitchFamily="34" charset="0"/>
                  </a:rPr>
                  <a:t>Bảo </a:t>
                </a:r>
                <a:r>
                  <a:rPr lang="en-US" sz="2300" dirty="0" err="1">
                    <a:solidFill>
                      <a:srgbClr val="1877F2"/>
                    </a:solidFill>
                    <a:latin typeface="Arial" panose="020B0604020202020204" pitchFamily="34" charset="0"/>
                    <a:cs typeface="Arial" panose="020B0604020202020204" pitchFamily="34" charset="0"/>
                  </a:rPr>
                  <a:t>hiểm</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cho</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hệ</a:t>
                </a:r>
                <a:r>
                  <a:rPr lang="en-US" sz="2300" dirty="0">
                    <a:solidFill>
                      <a:srgbClr val="1877F2"/>
                    </a:solidFill>
                    <a:latin typeface="Arial" panose="020B0604020202020204" pitchFamily="34" charset="0"/>
                    <a:cs typeface="Arial" panose="020B0604020202020204" pitchFamily="34" charset="0"/>
                  </a:rPr>
                  <a:t> </a:t>
                </a:r>
                <a:r>
                  <a:rPr lang="en-US" sz="2300" dirty="0" err="1">
                    <a:solidFill>
                      <a:srgbClr val="1877F2"/>
                    </a:solidFill>
                    <a:latin typeface="Arial" panose="020B0604020202020204" pitchFamily="34" charset="0"/>
                    <a:cs typeface="Arial" panose="020B0604020202020204" pitchFamily="34" charset="0"/>
                  </a:rPr>
                  <a:t>thống</a:t>
                </a:r>
                <a:endParaRPr lang="en-US" sz="2300" dirty="0">
                  <a:solidFill>
                    <a:srgbClr val="1877F2"/>
                  </a:solidFill>
                  <a:latin typeface="Arial" panose="020B0604020202020204" pitchFamily="34" charset="0"/>
                  <a:cs typeface="Arial" panose="020B0604020202020204" pitchFamily="34" charset="0"/>
                </a:endParaRPr>
              </a:p>
              <a:p>
                <a:pPr algn="ctr">
                  <a:lnSpc>
                    <a:spcPct val="150000"/>
                  </a:lnSpc>
                </a:pPr>
                <a:r>
                  <a:rPr lang="en-US" sz="2300" dirty="0" err="1">
                    <a:solidFill>
                      <a:schemeClr val="tx1">
                        <a:lumMod val="65000"/>
                        <a:lumOff val="35000"/>
                      </a:schemeClr>
                    </a:solidFill>
                    <a:latin typeface="Arial" panose="020B0604020202020204" pitchFamily="34" charset="0"/>
                    <a:cs typeface="Arial" panose="020B0604020202020204" pitchFamily="34" charset="0"/>
                  </a:rPr>
                  <a:t>trong</a:t>
                </a:r>
                <a:r>
                  <a:rPr lang="en-US" sz="2300" dirty="0">
                    <a:solidFill>
                      <a:schemeClr val="tx1">
                        <a:lumMod val="65000"/>
                        <a:lumOff val="35000"/>
                      </a:schemeClr>
                    </a:solidFill>
                    <a:latin typeface="Arial" panose="020B0604020202020204" pitchFamily="34" charset="0"/>
                    <a:cs typeface="Arial" panose="020B0604020202020204" pitchFamily="34" charset="0"/>
                  </a:rPr>
                  <a:t> </a:t>
                </a:r>
                <a:r>
                  <a:rPr lang="en-US" sz="2300" dirty="0" err="1">
                    <a:solidFill>
                      <a:schemeClr val="tx1">
                        <a:lumMod val="65000"/>
                        <a:lumOff val="35000"/>
                      </a:schemeClr>
                    </a:solidFill>
                    <a:latin typeface="Arial" panose="020B0604020202020204" pitchFamily="34" charset="0"/>
                    <a:cs typeface="Arial" panose="020B0604020202020204" pitchFamily="34" charset="0"/>
                  </a:rPr>
                  <a:t>suốt</a:t>
                </a:r>
                <a:r>
                  <a:rPr lang="en-US" sz="2300" dirty="0">
                    <a:solidFill>
                      <a:schemeClr val="tx1">
                        <a:lumMod val="65000"/>
                        <a:lumOff val="35000"/>
                      </a:schemeClr>
                    </a:solidFill>
                    <a:latin typeface="Arial" panose="020B0604020202020204" pitchFamily="34" charset="0"/>
                    <a:cs typeface="Arial" panose="020B0604020202020204" pitchFamily="34" charset="0"/>
                  </a:rPr>
                  <a:t> </a:t>
                </a:r>
                <a:r>
                  <a:rPr lang="en-US" sz="2300" dirty="0" err="1">
                    <a:solidFill>
                      <a:schemeClr val="tx1">
                        <a:lumMod val="65000"/>
                        <a:lumOff val="35000"/>
                      </a:schemeClr>
                    </a:solidFill>
                    <a:latin typeface="Arial" panose="020B0604020202020204" pitchFamily="34" charset="0"/>
                    <a:cs typeface="Arial" panose="020B0604020202020204" pitchFamily="34" charset="0"/>
                  </a:rPr>
                  <a:t>thời</a:t>
                </a:r>
                <a:r>
                  <a:rPr lang="en-US" sz="2300" dirty="0">
                    <a:solidFill>
                      <a:schemeClr val="tx1">
                        <a:lumMod val="65000"/>
                        <a:lumOff val="35000"/>
                      </a:schemeClr>
                    </a:solidFill>
                    <a:latin typeface="Arial" panose="020B0604020202020204" pitchFamily="34" charset="0"/>
                    <a:cs typeface="Arial" panose="020B0604020202020204" pitchFamily="34" charset="0"/>
                  </a:rPr>
                  <a:t> </a:t>
                </a:r>
                <a:r>
                  <a:rPr lang="en-US" sz="2300" dirty="0" err="1">
                    <a:solidFill>
                      <a:schemeClr val="tx1">
                        <a:lumMod val="65000"/>
                        <a:lumOff val="35000"/>
                      </a:schemeClr>
                    </a:solidFill>
                    <a:latin typeface="Arial" panose="020B0604020202020204" pitchFamily="34" charset="0"/>
                    <a:cs typeface="Arial" panose="020B0604020202020204" pitchFamily="34" charset="0"/>
                  </a:rPr>
                  <a:t>hạn</a:t>
                </a:r>
                <a:r>
                  <a:rPr lang="en-US" sz="2300" dirty="0">
                    <a:solidFill>
                      <a:schemeClr val="tx1">
                        <a:lumMod val="65000"/>
                        <a:lumOff val="35000"/>
                      </a:schemeClr>
                    </a:solidFill>
                    <a:latin typeface="Arial" panose="020B0604020202020204" pitchFamily="34" charset="0"/>
                    <a:cs typeface="Arial" panose="020B0604020202020204" pitchFamily="34" charset="0"/>
                  </a:rPr>
                  <a:t> </a:t>
                </a:r>
                <a:r>
                  <a:rPr lang="en-US" sz="2300" dirty="0" err="1">
                    <a:solidFill>
                      <a:schemeClr val="tx1">
                        <a:lumMod val="65000"/>
                        <a:lumOff val="35000"/>
                      </a:schemeClr>
                    </a:solidFill>
                    <a:latin typeface="Arial" panose="020B0604020202020204" pitchFamily="34" charset="0"/>
                    <a:cs typeface="Arial" panose="020B0604020202020204" pitchFamily="34" charset="0"/>
                  </a:rPr>
                  <a:t>trả</a:t>
                </a:r>
                <a:r>
                  <a:rPr lang="en-US" sz="2300" dirty="0">
                    <a:solidFill>
                      <a:schemeClr val="tx1">
                        <a:lumMod val="65000"/>
                        <a:lumOff val="35000"/>
                      </a:schemeClr>
                    </a:solidFill>
                    <a:latin typeface="Arial" panose="020B0604020202020204" pitchFamily="34" charset="0"/>
                    <a:cs typeface="Arial" panose="020B0604020202020204" pitchFamily="34" charset="0"/>
                  </a:rPr>
                  <a:t> </a:t>
                </a:r>
                <a:r>
                  <a:rPr lang="en-US" sz="2300" dirty="0" err="1">
                    <a:solidFill>
                      <a:schemeClr val="tx1">
                        <a:lumMod val="65000"/>
                        <a:lumOff val="35000"/>
                      </a:schemeClr>
                    </a:solidFill>
                    <a:latin typeface="Arial" panose="020B0604020202020204" pitchFamily="34" charset="0"/>
                    <a:cs typeface="Arial" panose="020B0604020202020204" pitchFamily="34" charset="0"/>
                  </a:rPr>
                  <a:t>chậm</a:t>
                </a:r>
                <a:endParaRPr lang="en-US" sz="2300" dirty="0">
                  <a:solidFill>
                    <a:schemeClr val="tx1">
                      <a:lumMod val="65000"/>
                      <a:lumOff val="35000"/>
                    </a:schemeClr>
                  </a:solidFill>
                  <a:latin typeface="Arial" panose="020B0604020202020204" pitchFamily="34" charset="0"/>
                  <a:cs typeface="Arial" panose="020B0604020202020204" pitchFamily="34" charset="0"/>
                </a:endParaRPr>
              </a:p>
            </p:txBody>
          </p:sp>
        </p:grpSp>
      </p:grpSp>
      <p:grpSp>
        <p:nvGrpSpPr>
          <p:cNvPr id="30" name="Group 30"/>
          <p:cNvGrpSpPr/>
          <p:nvPr/>
        </p:nvGrpSpPr>
        <p:grpSpPr>
          <a:xfrm>
            <a:off x="0" y="-180826"/>
            <a:ext cx="21382155" cy="1994681"/>
            <a:chOff x="0" y="-241102"/>
            <a:chExt cx="28509540" cy="2659576"/>
          </a:xfrm>
        </p:grpSpPr>
        <p:grpSp>
          <p:nvGrpSpPr>
            <p:cNvPr id="31" name="Group 31"/>
            <p:cNvGrpSpPr/>
            <p:nvPr/>
          </p:nvGrpSpPr>
          <p:grpSpPr>
            <a:xfrm>
              <a:off x="0" y="-241102"/>
              <a:ext cx="28509540" cy="2659576"/>
              <a:chOff x="0" y="-47625"/>
              <a:chExt cx="5631514" cy="525348"/>
            </a:xfrm>
          </p:grpSpPr>
          <p:sp>
            <p:nvSpPr>
              <p:cNvPr id="32" name="Freeform 32"/>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33" name="TextBox 33"/>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35" name="Freeform 35"/>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8"/>
              <a:stretch>
                <a:fillRect/>
              </a:stretch>
            </a:blipFill>
          </p:spPr>
          <p:txBody>
            <a:bodyPr/>
            <a:lstStyle/>
            <a:p>
              <a:endParaRPr lang="en-US" b="1">
                <a:latin typeface="Mulish" pitchFamily="2" charset="0"/>
              </a:endParaRPr>
            </a:p>
          </p:txBody>
        </p:sp>
      </p:grpSp>
      <p:sp>
        <p:nvSpPr>
          <p:cNvPr id="12" name="Rounded Rectangle 13">
            <a:extLst>
              <a:ext uri="{FF2B5EF4-FFF2-40B4-BE49-F238E27FC236}">
                <a16:creationId xmlns:a16="http://schemas.microsoft.com/office/drawing/2014/main" id="{88618533-82F0-E918-D8AD-32DD67AFF71A}"/>
              </a:ext>
            </a:extLst>
          </p:cNvPr>
          <p:cNvSpPr/>
          <p:nvPr/>
        </p:nvSpPr>
        <p:spPr>
          <a:xfrm>
            <a:off x="462530" y="2746021"/>
            <a:ext cx="5356480" cy="6641989"/>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450"/>
              </a:lnSpc>
            </a:pPr>
            <a:r>
              <a:rPr lang="en-US" sz="2500" dirty="0">
                <a:solidFill>
                  <a:srgbClr val="545454"/>
                </a:solidFill>
                <a:latin typeface="Arial" panose="020B0604020202020204" pitchFamily="34" charset="0"/>
                <a:cs typeface="Arial" panose="020B0604020202020204" pitchFamily="34" charset="0"/>
              </a:rPr>
              <a:t>Stride </a:t>
            </a:r>
            <a:r>
              <a:rPr lang="en-US" sz="2500" dirty="0" err="1">
                <a:solidFill>
                  <a:srgbClr val="545454"/>
                </a:solidFill>
                <a:latin typeface="Arial" panose="020B0604020202020204" pitchFamily="34" charset="0"/>
                <a:cs typeface="Arial" panose="020B0604020202020204" pitchFamily="34" charset="0"/>
              </a:rPr>
              <a:t>hỗ</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trợ</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khách</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hàng</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sở</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hữu</a:t>
            </a:r>
            <a:endParaRPr lang="en-US" sz="2500" dirty="0">
              <a:solidFill>
                <a:srgbClr val="545454"/>
              </a:solidFill>
              <a:latin typeface="Arial" panose="020B0604020202020204" pitchFamily="34" charset="0"/>
              <a:cs typeface="Arial" panose="020B0604020202020204" pitchFamily="34" charset="0"/>
            </a:endParaRPr>
          </a:p>
          <a:p>
            <a:pPr algn="ctr">
              <a:lnSpc>
                <a:spcPts val="3450"/>
              </a:lnSpc>
            </a:pPr>
            <a:r>
              <a:rPr lang="en-US" sz="2500" dirty="0" err="1">
                <a:solidFill>
                  <a:srgbClr val="545454"/>
                </a:solidFill>
                <a:latin typeface="Arial" panose="020B0604020202020204" pitchFamily="34" charset="0"/>
                <a:cs typeface="Arial" panose="020B0604020202020204" pitchFamily="34" charset="0"/>
              </a:rPr>
              <a:t>Hệ</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thống</a:t>
            </a:r>
            <a:r>
              <a:rPr lang="en-US" sz="2500" dirty="0">
                <a:solidFill>
                  <a:srgbClr val="545454"/>
                </a:solidFill>
                <a:latin typeface="Arial" panose="020B0604020202020204" pitchFamily="34" charset="0"/>
                <a:cs typeface="Arial" panose="020B0604020202020204" pitchFamily="34" charset="0"/>
              </a:rPr>
              <a:t> ĐMTMN</a:t>
            </a:r>
          </a:p>
          <a:p>
            <a:pPr algn="ctr">
              <a:lnSpc>
                <a:spcPts val="3450"/>
              </a:lnSpc>
            </a:pPr>
            <a:endParaRPr lang="en-US" sz="2500" b="1" dirty="0">
              <a:solidFill>
                <a:srgbClr val="545454"/>
              </a:solidFill>
              <a:latin typeface="Arial" panose="020B0604020202020204" pitchFamily="34" charset="0"/>
              <a:cs typeface="Arial" panose="020B0604020202020204" pitchFamily="34" charset="0"/>
            </a:endParaRPr>
          </a:p>
          <a:p>
            <a:pPr algn="ctr">
              <a:lnSpc>
                <a:spcPts val="3450"/>
              </a:lnSpc>
            </a:pPr>
            <a:r>
              <a:rPr lang="en-US" sz="2500" b="1" dirty="0">
                <a:solidFill>
                  <a:srgbClr val="1877F2"/>
                </a:solidFill>
                <a:latin typeface="Arial" panose="020B0604020202020204" pitchFamily="34" charset="0"/>
                <a:cs typeface="Arial" panose="020B0604020202020204" pitchFamily="34" charset="0"/>
              </a:rPr>
              <a:t>CHẤT LƯỢNG CAO</a:t>
            </a:r>
          </a:p>
          <a:p>
            <a:pPr algn="ctr">
              <a:lnSpc>
                <a:spcPts val="3450"/>
              </a:lnSpc>
            </a:pPr>
            <a:r>
              <a:rPr lang="en-US" sz="2500" b="1" dirty="0">
                <a:solidFill>
                  <a:srgbClr val="545454"/>
                </a:solidFill>
                <a:latin typeface="Arial" panose="020B0604020202020204" pitchFamily="34" charset="0"/>
                <a:cs typeface="Arial" panose="020B0604020202020204" pitchFamily="34" charset="0"/>
              </a:rPr>
              <a:t> </a:t>
            </a:r>
          </a:p>
          <a:p>
            <a:pPr algn="ctr">
              <a:lnSpc>
                <a:spcPts val="3450"/>
              </a:lnSpc>
            </a:pPr>
            <a:r>
              <a:rPr lang="en-US" sz="2500" dirty="0" err="1">
                <a:solidFill>
                  <a:srgbClr val="545454"/>
                </a:solidFill>
                <a:latin typeface="Arial" panose="020B0604020202020204" pitchFamily="34" charset="0"/>
                <a:cs typeface="Arial" panose="020B0604020202020204" pitchFamily="34" charset="0"/>
              </a:rPr>
              <a:t>theo</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cách</a:t>
            </a:r>
            <a:endParaRPr lang="en-US" sz="2500" dirty="0">
              <a:solidFill>
                <a:srgbClr val="545454"/>
              </a:solidFill>
              <a:latin typeface="Arial" panose="020B0604020202020204" pitchFamily="34" charset="0"/>
              <a:cs typeface="Arial" panose="020B0604020202020204" pitchFamily="34" charset="0"/>
            </a:endParaRPr>
          </a:p>
          <a:p>
            <a:pPr algn="ctr">
              <a:lnSpc>
                <a:spcPts val="3450"/>
              </a:lnSpc>
            </a:pPr>
            <a:endParaRPr lang="en-US" sz="2500" b="1" dirty="0">
              <a:solidFill>
                <a:srgbClr val="545454"/>
              </a:solidFill>
              <a:latin typeface="Arial" panose="020B0604020202020204" pitchFamily="34" charset="0"/>
              <a:cs typeface="Arial" panose="020B0604020202020204" pitchFamily="34" charset="0"/>
            </a:endParaRPr>
          </a:p>
          <a:p>
            <a:pPr algn="ctr">
              <a:lnSpc>
                <a:spcPts val="3450"/>
              </a:lnSpc>
            </a:pPr>
            <a:r>
              <a:rPr lang="en-US" sz="2500" b="1" dirty="0">
                <a:solidFill>
                  <a:srgbClr val="1877F2"/>
                </a:solidFill>
                <a:latin typeface="Arial" panose="020B0604020202020204" pitchFamily="34" charset="0"/>
                <a:cs typeface="Arial" panose="020B0604020202020204" pitchFamily="34" charset="0"/>
              </a:rPr>
              <a:t>DỄ DÀNG NHẤT</a:t>
            </a:r>
            <a:r>
              <a:rPr lang="en-US" sz="2500" b="1" dirty="0">
                <a:solidFill>
                  <a:srgbClr val="545454"/>
                </a:solidFill>
                <a:latin typeface="Arial" panose="020B0604020202020204" pitchFamily="34" charset="0"/>
                <a:cs typeface="Arial" panose="020B0604020202020204" pitchFamily="34" charset="0"/>
              </a:rPr>
              <a:t> </a:t>
            </a:r>
          </a:p>
          <a:p>
            <a:pPr algn="ctr">
              <a:lnSpc>
                <a:spcPts val="3450"/>
              </a:lnSpc>
            </a:pPr>
            <a:endParaRPr lang="en-US" sz="2500" b="1" dirty="0">
              <a:solidFill>
                <a:srgbClr val="545454"/>
              </a:solidFill>
              <a:latin typeface="Arial" panose="020B0604020202020204" pitchFamily="34" charset="0"/>
              <a:cs typeface="Arial" panose="020B0604020202020204" pitchFamily="34" charset="0"/>
            </a:endParaRPr>
          </a:p>
          <a:p>
            <a:pPr algn="ctr">
              <a:lnSpc>
                <a:spcPts val="3450"/>
              </a:lnSpc>
            </a:pPr>
            <a:r>
              <a:rPr lang="en-US" sz="2500" dirty="0" err="1">
                <a:solidFill>
                  <a:srgbClr val="545454"/>
                </a:solidFill>
                <a:latin typeface="Arial" panose="020B0604020202020204" pitchFamily="34" charset="0"/>
                <a:cs typeface="Arial" panose="020B0604020202020204" pitchFamily="34" charset="0"/>
              </a:rPr>
              <a:t>với</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các</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kỳ</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hạn</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thanh</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toán</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linh</a:t>
            </a:r>
            <a:r>
              <a:rPr lang="en-US" sz="2500" dirty="0">
                <a:solidFill>
                  <a:srgbClr val="545454"/>
                </a:solidFill>
                <a:latin typeface="Arial" panose="020B0604020202020204" pitchFamily="34" charset="0"/>
                <a:cs typeface="Arial" panose="020B0604020202020204" pitchFamily="34" charset="0"/>
              </a:rPr>
              <a:t> </a:t>
            </a:r>
            <a:r>
              <a:rPr lang="en-US" sz="2500" dirty="0" err="1">
                <a:solidFill>
                  <a:srgbClr val="545454"/>
                </a:solidFill>
                <a:latin typeface="Arial" panose="020B0604020202020204" pitchFamily="34" charset="0"/>
                <a:cs typeface="Arial" panose="020B0604020202020204" pitchFamily="34" charset="0"/>
              </a:rPr>
              <a:t>hoạt</a:t>
            </a:r>
            <a:endParaRPr lang="en-US" sz="2500" dirty="0">
              <a:solidFill>
                <a:srgbClr val="545454"/>
              </a:solidFill>
              <a:latin typeface="Arial" panose="020B0604020202020204" pitchFamily="34" charset="0"/>
              <a:cs typeface="Arial" panose="020B0604020202020204" pitchFamily="34" charset="0"/>
            </a:endParaRPr>
          </a:p>
        </p:txBody>
      </p:sp>
      <p:sp>
        <p:nvSpPr>
          <p:cNvPr id="14" name="TextBox 22">
            <a:extLst>
              <a:ext uri="{FF2B5EF4-FFF2-40B4-BE49-F238E27FC236}">
                <a16:creationId xmlns:a16="http://schemas.microsoft.com/office/drawing/2014/main" id="{FC05C466-09B8-59CA-EEC2-B4BCCD12D91A}"/>
              </a:ext>
            </a:extLst>
          </p:cNvPr>
          <p:cNvSpPr txBox="1"/>
          <p:nvPr/>
        </p:nvSpPr>
        <p:spPr>
          <a:xfrm>
            <a:off x="1143000" y="435007"/>
            <a:ext cx="18111292" cy="833562"/>
          </a:xfrm>
          <a:prstGeom prst="rect">
            <a:avLst/>
          </a:prstGeom>
        </p:spPr>
        <p:txBody>
          <a:bodyPr lIns="0" tIns="0" rIns="0" bIns="0" rtlCol="0" anchor="t">
            <a:spAutoFit/>
          </a:bodyPr>
          <a:lstStyle/>
          <a:p>
            <a:pPr algn="l">
              <a:lnSpc>
                <a:spcPts val="6500"/>
              </a:lnSpc>
            </a:pPr>
            <a:r>
              <a:rPr lang="en-US" sz="6000" b="1" dirty="0">
                <a:solidFill>
                  <a:srgbClr val="FFFFFF"/>
                </a:solidFill>
                <a:latin typeface="Arial" panose="020B0604020202020204" pitchFamily="34" charset="0"/>
                <a:cs typeface="Arial" panose="020B0604020202020204" pitchFamily="34" charset="0"/>
              </a:rPr>
              <a:t>PHƯƠNG ÁN TRẢ CHẬM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56112" y="2161344"/>
            <a:ext cx="6972648" cy="2610818"/>
            <a:chOff x="0" y="0"/>
            <a:chExt cx="1350908" cy="505830"/>
          </a:xfrm>
        </p:grpSpPr>
        <p:sp>
          <p:nvSpPr>
            <p:cNvPr id="3" name="Freeform 3"/>
            <p:cNvSpPr/>
            <p:nvPr/>
          </p:nvSpPr>
          <p:spPr>
            <a:xfrm>
              <a:off x="0" y="0"/>
              <a:ext cx="1350908" cy="505830"/>
            </a:xfrm>
            <a:custGeom>
              <a:avLst/>
              <a:gdLst/>
              <a:ahLst/>
              <a:cxnLst/>
              <a:rect l="l" t="t" r="r" b="b"/>
              <a:pathLst>
                <a:path w="1350908" h="505830">
                  <a:moveTo>
                    <a:pt x="0" y="0"/>
                  </a:moveTo>
                  <a:lnTo>
                    <a:pt x="1350908" y="0"/>
                  </a:lnTo>
                  <a:lnTo>
                    <a:pt x="1350908" y="505830"/>
                  </a:lnTo>
                  <a:lnTo>
                    <a:pt x="0" y="505830"/>
                  </a:lnTo>
                  <a:close/>
                </a:path>
              </a:pathLst>
            </a:custGeom>
            <a:blipFill>
              <a:blip r:embed="rId2"/>
              <a:stretch>
                <a:fillRect t="-49302" b="-11909"/>
              </a:stretch>
            </a:blipFill>
          </p:spPr>
          <p:txBody>
            <a:bodyPr/>
            <a:lstStyle/>
            <a:p>
              <a:endParaRPr lang="en-US" b="1">
                <a:latin typeface="Mulish" pitchFamily="2" charset="0"/>
              </a:endParaRPr>
            </a:p>
          </p:txBody>
        </p:sp>
      </p:grpSp>
      <p:grpSp>
        <p:nvGrpSpPr>
          <p:cNvPr id="4" name="Group 4"/>
          <p:cNvGrpSpPr/>
          <p:nvPr/>
        </p:nvGrpSpPr>
        <p:grpSpPr>
          <a:xfrm>
            <a:off x="9247017" y="2124840"/>
            <a:ext cx="6972648" cy="2610818"/>
            <a:chOff x="0" y="0"/>
            <a:chExt cx="1350908" cy="505830"/>
          </a:xfrm>
        </p:grpSpPr>
        <p:sp>
          <p:nvSpPr>
            <p:cNvPr id="5" name="Freeform 5"/>
            <p:cNvSpPr/>
            <p:nvPr/>
          </p:nvSpPr>
          <p:spPr>
            <a:xfrm rot="-412595">
              <a:off x="-25423" y="-79054"/>
              <a:ext cx="1401754" cy="663937"/>
            </a:xfrm>
            <a:custGeom>
              <a:avLst/>
              <a:gdLst/>
              <a:ahLst/>
              <a:cxnLst/>
              <a:rect l="l" t="t" r="r" b="b"/>
              <a:pathLst>
                <a:path w="1401754" h="663937">
                  <a:moveTo>
                    <a:pt x="60564" y="0"/>
                  </a:moveTo>
                  <a:lnTo>
                    <a:pt x="1401754" y="161746"/>
                  </a:lnTo>
                  <a:lnTo>
                    <a:pt x="1341190" y="663938"/>
                  </a:lnTo>
                  <a:lnTo>
                    <a:pt x="0" y="502192"/>
                  </a:lnTo>
                  <a:close/>
                </a:path>
              </a:pathLst>
            </a:custGeom>
            <a:blipFill>
              <a:blip r:embed="rId3"/>
              <a:stretch>
                <a:fillRect l="-83747" t="-106409" r="-4274" b="-16612"/>
              </a:stretch>
            </a:blipFill>
          </p:spPr>
          <p:txBody>
            <a:bodyPr/>
            <a:lstStyle/>
            <a:p>
              <a:endParaRPr lang="en-US" b="1">
                <a:latin typeface="Mulish" pitchFamily="2" charset="0"/>
              </a:endParaRPr>
            </a:p>
          </p:txBody>
        </p:sp>
      </p:grpSp>
      <p:grpSp>
        <p:nvGrpSpPr>
          <p:cNvPr id="6" name="Group 6"/>
          <p:cNvGrpSpPr/>
          <p:nvPr/>
        </p:nvGrpSpPr>
        <p:grpSpPr>
          <a:xfrm>
            <a:off x="2137012" y="4680668"/>
            <a:ext cx="6972648" cy="1375814"/>
            <a:chOff x="0" y="-57150"/>
            <a:chExt cx="2177683" cy="429691"/>
          </a:xfrm>
        </p:grpSpPr>
        <p:sp>
          <p:nvSpPr>
            <p:cNvPr id="7" name="Freeform 7"/>
            <p:cNvSpPr/>
            <p:nvPr/>
          </p:nvSpPr>
          <p:spPr>
            <a:xfrm>
              <a:off x="0" y="-15919"/>
              <a:ext cx="2177683" cy="388460"/>
            </a:xfrm>
            <a:custGeom>
              <a:avLst/>
              <a:gdLst/>
              <a:ahLst/>
              <a:cxnLst/>
              <a:rect l="l" t="t" r="r" b="b"/>
              <a:pathLst>
                <a:path w="2177683" h="372541">
                  <a:moveTo>
                    <a:pt x="0" y="0"/>
                  </a:moveTo>
                  <a:lnTo>
                    <a:pt x="2177683" y="0"/>
                  </a:lnTo>
                  <a:lnTo>
                    <a:pt x="2177683" y="372541"/>
                  </a:lnTo>
                  <a:lnTo>
                    <a:pt x="0" y="372541"/>
                  </a:lnTo>
                  <a:close/>
                </a:path>
              </a:pathLst>
            </a:custGeom>
            <a:solidFill>
              <a:srgbClr val="FFFFFF"/>
            </a:solidFill>
            <a:ln w="19050" cap="sq">
              <a:solidFill>
                <a:srgbClr val="000000"/>
              </a:solidFill>
              <a:prstDash val="solid"/>
              <a:miter/>
            </a:ln>
          </p:spPr>
          <p:txBody>
            <a:bodyPr/>
            <a:lstStyle/>
            <a:p>
              <a:endParaRPr lang="en-US" b="1">
                <a:latin typeface="Mulish" pitchFamily="2" charset="0"/>
              </a:endParaRPr>
            </a:p>
          </p:txBody>
        </p:sp>
        <p:sp>
          <p:nvSpPr>
            <p:cNvPr id="8" name="TextBox 8"/>
            <p:cNvSpPr txBox="1"/>
            <p:nvPr/>
          </p:nvSpPr>
          <p:spPr>
            <a:xfrm>
              <a:off x="0" y="-57150"/>
              <a:ext cx="2177683" cy="429691"/>
            </a:xfrm>
            <a:prstGeom prst="rect">
              <a:avLst/>
            </a:prstGeom>
          </p:spPr>
          <p:txBody>
            <a:bodyPr lIns="28397" tIns="28397" rIns="28397" bIns="28397" rtlCol="0" anchor="ctr"/>
            <a:lstStyle/>
            <a:p>
              <a:pPr algn="ctr">
                <a:lnSpc>
                  <a:spcPts val="3018"/>
                </a:lnSpc>
              </a:pPr>
              <a:r>
                <a:rPr lang="en-US" sz="2012" b="1" dirty="0">
                  <a:solidFill>
                    <a:srgbClr val="1877F2"/>
                  </a:solidFill>
                  <a:latin typeface="Arial" panose="020B0604020202020204" pitchFamily="34" charset="0"/>
                  <a:cs typeface="Arial" panose="020B0604020202020204" pitchFamily="34" charset="0"/>
                </a:rPr>
                <a:t>NHÀ MÁY NHỰA KHÔI NGUYÊN – 650KWP</a:t>
              </a:r>
            </a:p>
            <a:p>
              <a:pPr algn="ctr">
                <a:lnSpc>
                  <a:spcPts val="2550"/>
                </a:lnSpc>
              </a:pPr>
              <a:r>
                <a:rPr lang="en-US" dirty="0" err="1">
                  <a:solidFill>
                    <a:srgbClr val="545454"/>
                  </a:solidFill>
                  <a:latin typeface="Arial" panose="020B0604020202020204" pitchFamily="34" charset="0"/>
                  <a:cs typeface="Arial" panose="020B0604020202020204" pitchFamily="34" charset="0"/>
                </a:rPr>
                <a:t>Lĩnh</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vực</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Sản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xuất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sản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phẩm</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từ</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nhựa</a:t>
              </a:r>
              <a:endParaRPr lang="en-US" dirty="0">
                <a:solidFill>
                  <a:srgbClr val="545454"/>
                </a:solidFill>
                <a:latin typeface="Arial" panose="020B0604020202020204" pitchFamily="34" charset="0"/>
                <a:cs typeface="Arial" panose="020B0604020202020204" pitchFamily="34" charset="0"/>
              </a:endParaRPr>
            </a:p>
            <a:p>
              <a:pPr algn="ctr">
                <a:lnSpc>
                  <a:spcPts val="2550"/>
                </a:lnSpc>
              </a:pPr>
              <a:r>
                <a:rPr lang="en-US" dirty="0" err="1">
                  <a:solidFill>
                    <a:srgbClr val="545454"/>
                  </a:solidFill>
                  <a:latin typeface="Arial" panose="020B0604020202020204" pitchFamily="34" charset="0"/>
                  <a:cs typeface="Arial" panose="020B0604020202020204" pitchFamily="34" charset="0"/>
                </a:rPr>
                <a:t>Số</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tiền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tiết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kiệm</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trong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suốt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vòng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đời</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dự</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án</a:t>
              </a:r>
              <a:r>
                <a:rPr lang="en-US" dirty="0">
                  <a:solidFill>
                    <a:srgbClr val="545454"/>
                  </a:solidFill>
                  <a:latin typeface="Arial" panose="020B0604020202020204" pitchFamily="34" charset="0"/>
                  <a:cs typeface="Arial" panose="020B0604020202020204" pitchFamily="34" charset="0"/>
                </a:rPr>
                <a:t>: </a:t>
              </a:r>
              <a:r>
                <a:rPr lang="en-US" b="1" dirty="0">
                  <a:solidFill>
                    <a:srgbClr val="1877F2"/>
                  </a:solidFill>
                  <a:latin typeface="Arial" panose="020B0604020202020204" pitchFamily="34" charset="0"/>
                  <a:cs typeface="Arial" panose="020B0604020202020204" pitchFamily="34" charset="0"/>
                </a:rPr>
                <a:t>62,5 </a:t>
              </a:r>
              <a:r>
                <a:rPr lang="en-US" b="1" dirty="0" err="1">
                  <a:solidFill>
                    <a:srgbClr val="1877F2"/>
                  </a:solidFill>
                  <a:latin typeface="Arial" panose="020B0604020202020204" pitchFamily="34" charset="0"/>
                  <a:cs typeface="Arial" panose="020B0604020202020204" pitchFamily="34" charset="0"/>
                </a:rPr>
                <a:t>tỷ</a:t>
              </a:r>
              <a:r>
                <a:rPr lang="en-US" b="1" dirty="0">
                  <a:solidFill>
                    <a:srgbClr val="1877F2"/>
                  </a:solidFill>
                  <a:latin typeface="Arial" panose="020B0604020202020204" pitchFamily="34" charset="0"/>
                  <a:cs typeface="Arial" panose="020B0604020202020204" pitchFamily="34" charset="0"/>
                </a:rPr>
                <a:t> </a:t>
              </a:r>
              <a:r>
                <a:rPr lang="en-US" b="1" dirty="0" err="1">
                  <a:solidFill>
                    <a:srgbClr val="1877F2"/>
                  </a:solidFill>
                  <a:latin typeface="Arial" panose="020B0604020202020204" pitchFamily="34" charset="0"/>
                  <a:cs typeface="Arial" panose="020B0604020202020204" pitchFamily="34" charset="0"/>
                </a:rPr>
                <a:t>đồng</a:t>
              </a:r>
              <a:endParaRPr lang="en-US" b="1" dirty="0">
                <a:solidFill>
                  <a:srgbClr val="1877F2"/>
                </a:solidFill>
                <a:latin typeface="Arial" panose="020B0604020202020204" pitchFamily="34" charset="0"/>
                <a:cs typeface="Arial" panose="020B0604020202020204" pitchFamily="34" charset="0"/>
              </a:endParaRPr>
            </a:p>
          </p:txBody>
        </p:sp>
      </p:grpSp>
      <p:grpSp>
        <p:nvGrpSpPr>
          <p:cNvPr id="9" name="Group 9"/>
          <p:cNvGrpSpPr/>
          <p:nvPr/>
        </p:nvGrpSpPr>
        <p:grpSpPr>
          <a:xfrm>
            <a:off x="9247017" y="4680668"/>
            <a:ext cx="6972648" cy="1424828"/>
            <a:chOff x="0" y="-57150"/>
            <a:chExt cx="2177683" cy="444999"/>
          </a:xfrm>
        </p:grpSpPr>
        <p:sp>
          <p:nvSpPr>
            <p:cNvPr id="10" name="Freeform 10"/>
            <p:cNvSpPr/>
            <p:nvPr/>
          </p:nvSpPr>
          <p:spPr>
            <a:xfrm>
              <a:off x="0" y="-28575"/>
              <a:ext cx="2177683" cy="402079"/>
            </a:xfrm>
            <a:custGeom>
              <a:avLst/>
              <a:gdLst/>
              <a:ahLst/>
              <a:cxnLst/>
              <a:rect l="l" t="t" r="r" b="b"/>
              <a:pathLst>
                <a:path w="2177683" h="387849">
                  <a:moveTo>
                    <a:pt x="0" y="0"/>
                  </a:moveTo>
                  <a:lnTo>
                    <a:pt x="2177683" y="0"/>
                  </a:lnTo>
                  <a:lnTo>
                    <a:pt x="2177683" y="387849"/>
                  </a:lnTo>
                  <a:lnTo>
                    <a:pt x="0" y="387849"/>
                  </a:lnTo>
                  <a:close/>
                </a:path>
              </a:pathLst>
            </a:custGeom>
            <a:solidFill>
              <a:srgbClr val="FFFFFF"/>
            </a:solidFill>
            <a:ln w="19050" cap="sq">
              <a:solidFill>
                <a:srgbClr val="000000"/>
              </a:solidFill>
              <a:prstDash val="solid"/>
              <a:miter/>
            </a:ln>
          </p:spPr>
          <p:txBody>
            <a:bodyPr/>
            <a:lstStyle/>
            <a:p>
              <a:endParaRPr lang="en-US" b="1">
                <a:latin typeface="Mulish" pitchFamily="2" charset="0"/>
              </a:endParaRPr>
            </a:p>
          </p:txBody>
        </p:sp>
        <p:sp>
          <p:nvSpPr>
            <p:cNvPr id="11" name="TextBox 11"/>
            <p:cNvSpPr txBox="1"/>
            <p:nvPr/>
          </p:nvSpPr>
          <p:spPr>
            <a:xfrm>
              <a:off x="0" y="-57150"/>
              <a:ext cx="2177683" cy="444999"/>
            </a:xfrm>
            <a:prstGeom prst="rect">
              <a:avLst/>
            </a:prstGeom>
          </p:spPr>
          <p:txBody>
            <a:bodyPr lIns="28397" tIns="28397" rIns="28397" bIns="28397" rtlCol="0" anchor="ctr"/>
            <a:lstStyle/>
            <a:p>
              <a:pPr algn="ctr">
                <a:lnSpc>
                  <a:spcPts val="3018"/>
                </a:lnSpc>
              </a:pPr>
              <a:r>
                <a:rPr lang="en-US" sz="2000" b="1" dirty="0">
                  <a:solidFill>
                    <a:srgbClr val="1877F2"/>
                  </a:solidFill>
                  <a:latin typeface="Arial" panose="020B0604020202020204" pitchFamily="34" charset="0"/>
                  <a:cs typeface="Arial" panose="020B0604020202020204" pitchFamily="34" charset="0"/>
                </a:rPr>
                <a:t>NHÀ MÁY THANH DANH – 100KWP</a:t>
              </a:r>
            </a:p>
            <a:p>
              <a:pPr algn="ctr">
                <a:lnSpc>
                  <a:spcPts val="2550"/>
                </a:lnSpc>
              </a:pPr>
              <a:r>
                <a:rPr lang="en-US" dirty="0" err="1">
                  <a:solidFill>
                    <a:srgbClr val="545454"/>
                  </a:solidFill>
                  <a:latin typeface="Arial" panose="020B0604020202020204" pitchFamily="34" charset="0"/>
                  <a:cs typeface="Arial" panose="020B0604020202020204" pitchFamily="34" charset="0"/>
                </a:rPr>
                <a:t>Lĩnh</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vực</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Sản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xuất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nước</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đá</a:t>
              </a:r>
              <a:endParaRPr lang="en-US" dirty="0">
                <a:solidFill>
                  <a:srgbClr val="545454"/>
                </a:solidFill>
                <a:latin typeface="Arial" panose="020B0604020202020204" pitchFamily="34" charset="0"/>
                <a:cs typeface="Arial" panose="020B0604020202020204" pitchFamily="34" charset="0"/>
              </a:endParaRPr>
            </a:p>
            <a:p>
              <a:pPr algn="ctr">
                <a:lnSpc>
                  <a:spcPts val="2550"/>
                </a:lnSpc>
              </a:pPr>
              <a:r>
                <a:rPr lang="en-US" dirty="0" err="1">
                  <a:solidFill>
                    <a:srgbClr val="545454"/>
                  </a:solidFill>
                  <a:latin typeface="Arial" panose="020B0604020202020204" pitchFamily="34" charset="0"/>
                  <a:cs typeface="Arial" panose="020B0604020202020204" pitchFamily="34" charset="0"/>
                </a:rPr>
                <a:t>Số</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tiền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tiết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kiệm</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trong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suốt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vòng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đời</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dự</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án</a:t>
              </a:r>
              <a:r>
                <a:rPr lang="en-US" dirty="0">
                  <a:solidFill>
                    <a:srgbClr val="545454"/>
                  </a:solidFill>
                  <a:latin typeface="Arial" panose="020B0604020202020204" pitchFamily="34" charset="0"/>
                  <a:cs typeface="Arial" panose="020B0604020202020204" pitchFamily="34" charset="0"/>
                </a:rPr>
                <a:t>: </a:t>
              </a:r>
              <a:r>
                <a:rPr lang="en-US" b="1" dirty="0">
                  <a:solidFill>
                    <a:srgbClr val="1877F2"/>
                  </a:solidFill>
                  <a:latin typeface="Arial" panose="020B0604020202020204" pitchFamily="34" charset="0"/>
                  <a:cs typeface="Arial" panose="020B0604020202020204" pitchFamily="34" charset="0"/>
                </a:rPr>
                <a:t>10,5 </a:t>
              </a:r>
              <a:r>
                <a:rPr lang="en-US" b="1" dirty="0" err="1">
                  <a:solidFill>
                    <a:srgbClr val="1877F2"/>
                  </a:solidFill>
                  <a:latin typeface="Arial" panose="020B0604020202020204" pitchFamily="34" charset="0"/>
                  <a:cs typeface="Arial" panose="020B0604020202020204" pitchFamily="34" charset="0"/>
                </a:rPr>
                <a:t>tỷ</a:t>
              </a:r>
              <a:r>
                <a:rPr lang="en-US" b="1" dirty="0">
                  <a:solidFill>
                    <a:srgbClr val="1877F2"/>
                  </a:solidFill>
                  <a:latin typeface="Arial" panose="020B0604020202020204" pitchFamily="34" charset="0"/>
                  <a:cs typeface="Arial" panose="020B0604020202020204" pitchFamily="34" charset="0"/>
                </a:rPr>
                <a:t> </a:t>
              </a:r>
              <a:r>
                <a:rPr lang="en-US" b="1" dirty="0" err="1">
                  <a:solidFill>
                    <a:srgbClr val="1877F2"/>
                  </a:solidFill>
                  <a:latin typeface="Arial" panose="020B0604020202020204" pitchFamily="34" charset="0"/>
                  <a:cs typeface="Arial" panose="020B0604020202020204" pitchFamily="34" charset="0"/>
                </a:rPr>
                <a:t>đồng</a:t>
              </a:r>
              <a:endParaRPr lang="en-US" b="1" dirty="0">
                <a:solidFill>
                  <a:srgbClr val="1877F2"/>
                </a:solidFill>
                <a:latin typeface="Arial" panose="020B0604020202020204" pitchFamily="34" charset="0"/>
                <a:cs typeface="Arial" panose="020B0604020202020204" pitchFamily="34" charset="0"/>
              </a:endParaRPr>
            </a:p>
          </p:txBody>
        </p:sp>
      </p:grpSp>
      <p:grpSp>
        <p:nvGrpSpPr>
          <p:cNvPr id="22" name="Group 22"/>
          <p:cNvGrpSpPr/>
          <p:nvPr/>
        </p:nvGrpSpPr>
        <p:grpSpPr>
          <a:xfrm>
            <a:off x="0" y="-180826"/>
            <a:ext cx="21382155" cy="1994681"/>
            <a:chOff x="0" y="-241102"/>
            <a:chExt cx="28509540" cy="2659576"/>
          </a:xfrm>
        </p:grpSpPr>
        <p:grpSp>
          <p:nvGrpSpPr>
            <p:cNvPr id="23" name="Group 23"/>
            <p:cNvGrpSpPr/>
            <p:nvPr/>
          </p:nvGrpSpPr>
          <p:grpSpPr>
            <a:xfrm>
              <a:off x="0" y="-241102"/>
              <a:ext cx="28509540" cy="2659576"/>
              <a:chOff x="0" y="-47625"/>
              <a:chExt cx="5631514" cy="525348"/>
            </a:xfrm>
          </p:grpSpPr>
          <p:sp>
            <p:nvSpPr>
              <p:cNvPr id="24" name="Freeform 24"/>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5" name="TextBox 25"/>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6" name="TextBox 26"/>
            <p:cNvSpPr txBox="1"/>
            <p:nvPr/>
          </p:nvSpPr>
          <p:spPr>
            <a:xfrm>
              <a:off x="1422400" y="660400"/>
              <a:ext cx="24148389" cy="1111417"/>
            </a:xfrm>
            <a:prstGeom prst="rect">
              <a:avLst/>
            </a:prstGeom>
          </p:spPr>
          <p:txBody>
            <a:bodyPr lIns="0" tIns="0" rIns="0" bIns="0" rtlCol="0" anchor="t">
              <a:spAutoFit/>
            </a:bodyPr>
            <a:lstStyle/>
            <a:p>
              <a:pPr algn="l">
                <a:lnSpc>
                  <a:spcPts val="6500"/>
                </a:lnSpc>
              </a:pPr>
              <a:r>
                <a:rPr lang="en-US" sz="6000" b="1" dirty="0">
                  <a:solidFill>
                    <a:srgbClr val="FFFFFF"/>
                  </a:solidFill>
                  <a:latin typeface="Arial" panose="020B0604020202020204" pitchFamily="34" charset="0"/>
                  <a:cs typeface="Arial" panose="020B0604020202020204" pitchFamily="34" charset="0"/>
                </a:rPr>
                <a:t>DỰ ÁN TIÊU BIỂU</a:t>
              </a:r>
            </a:p>
          </p:txBody>
        </p:sp>
        <p:sp>
          <p:nvSpPr>
            <p:cNvPr id="27" name="Freeform 27"/>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4"/>
              <a:stretch>
                <a:fillRect/>
              </a:stretch>
            </a:blipFill>
          </p:spPr>
          <p:txBody>
            <a:bodyPr/>
            <a:lstStyle/>
            <a:p>
              <a:endParaRPr lang="en-US" b="1">
                <a:latin typeface="Mulish" pitchFamily="2" charset="0"/>
              </a:endParaRPr>
            </a:p>
          </p:txBody>
        </p:sp>
      </p:grpSp>
      <p:grpSp>
        <p:nvGrpSpPr>
          <p:cNvPr id="28" name="Group 18">
            <a:extLst>
              <a:ext uri="{FF2B5EF4-FFF2-40B4-BE49-F238E27FC236}">
                <a16:creationId xmlns:a16="http://schemas.microsoft.com/office/drawing/2014/main" id="{1A39415F-7CED-281E-DCBC-25607E37767F}"/>
              </a:ext>
            </a:extLst>
          </p:cNvPr>
          <p:cNvGrpSpPr/>
          <p:nvPr/>
        </p:nvGrpSpPr>
        <p:grpSpPr>
          <a:xfrm>
            <a:off x="2068334" y="6133671"/>
            <a:ext cx="6972648" cy="2339387"/>
            <a:chOff x="0" y="0"/>
            <a:chExt cx="1350908" cy="453242"/>
          </a:xfrm>
        </p:grpSpPr>
        <p:sp>
          <p:nvSpPr>
            <p:cNvPr id="29" name="Freeform 19">
              <a:extLst>
                <a:ext uri="{FF2B5EF4-FFF2-40B4-BE49-F238E27FC236}">
                  <a16:creationId xmlns:a16="http://schemas.microsoft.com/office/drawing/2014/main" id="{950B0B4C-8DCC-1F95-3AE7-3732B3DA6D86}"/>
                </a:ext>
              </a:extLst>
            </p:cNvPr>
            <p:cNvSpPr/>
            <p:nvPr/>
          </p:nvSpPr>
          <p:spPr>
            <a:xfrm>
              <a:off x="0" y="0"/>
              <a:ext cx="1350908" cy="453242"/>
            </a:xfrm>
            <a:custGeom>
              <a:avLst/>
              <a:gdLst/>
              <a:ahLst/>
              <a:cxnLst/>
              <a:rect l="l" t="t" r="r" b="b"/>
              <a:pathLst>
                <a:path w="1350908" h="453242">
                  <a:moveTo>
                    <a:pt x="0" y="0"/>
                  </a:moveTo>
                  <a:lnTo>
                    <a:pt x="1350908" y="0"/>
                  </a:lnTo>
                  <a:lnTo>
                    <a:pt x="1350908" y="453242"/>
                  </a:lnTo>
                  <a:lnTo>
                    <a:pt x="0" y="453242"/>
                  </a:lnTo>
                  <a:close/>
                </a:path>
              </a:pathLst>
            </a:custGeom>
            <a:blipFill>
              <a:blip r:embed="rId5"/>
              <a:stretch>
                <a:fillRect t="-33726" b="-33726"/>
              </a:stretch>
            </a:blipFill>
          </p:spPr>
          <p:txBody>
            <a:bodyPr/>
            <a:lstStyle/>
            <a:p>
              <a:endParaRPr lang="en-US" b="1">
                <a:latin typeface="Mulish" pitchFamily="2" charset="0"/>
              </a:endParaRPr>
            </a:p>
          </p:txBody>
        </p:sp>
      </p:grpSp>
      <p:grpSp>
        <p:nvGrpSpPr>
          <p:cNvPr id="30" name="Group 20">
            <a:extLst>
              <a:ext uri="{FF2B5EF4-FFF2-40B4-BE49-F238E27FC236}">
                <a16:creationId xmlns:a16="http://schemas.microsoft.com/office/drawing/2014/main" id="{029BB0AA-CD14-FF17-6CAC-9DB0FF29C811}"/>
              </a:ext>
            </a:extLst>
          </p:cNvPr>
          <p:cNvGrpSpPr/>
          <p:nvPr/>
        </p:nvGrpSpPr>
        <p:grpSpPr>
          <a:xfrm>
            <a:off x="9247016" y="6104074"/>
            <a:ext cx="6972648" cy="2339387"/>
            <a:chOff x="0" y="0"/>
            <a:chExt cx="1350908" cy="453242"/>
          </a:xfrm>
        </p:grpSpPr>
        <p:sp>
          <p:nvSpPr>
            <p:cNvPr id="31" name="Freeform 21">
              <a:extLst>
                <a:ext uri="{FF2B5EF4-FFF2-40B4-BE49-F238E27FC236}">
                  <a16:creationId xmlns:a16="http://schemas.microsoft.com/office/drawing/2014/main" id="{5BB914D4-97C6-5DA4-8CAC-B9BD96C97BD0}"/>
                </a:ext>
              </a:extLst>
            </p:cNvPr>
            <p:cNvSpPr/>
            <p:nvPr/>
          </p:nvSpPr>
          <p:spPr>
            <a:xfrm>
              <a:off x="0" y="0"/>
              <a:ext cx="1350908" cy="453242"/>
            </a:xfrm>
            <a:custGeom>
              <a:avLst/>
              <a:gdLst/>
              <a:ahLst/>
              <a:cxnLst/>
              <a:rect l="l" t="t" r="r" b="b"/>
              <a:pathLst>
                <a:path w="1350908" h="453242">
                  <a:moveTo>
                    <a:pt x="0" y="0"/>
                  </a:moveTo>
                  <a:lnTo>
                    <a:pt x="1350908" y="0"/>
                  </a:lnTo>
                  <a:lnTo>
                    <a:pt x="1350908" y="453242"/>
                  </a:lnTo>
                  <a:lnTo>
                    <a:pt x="0" y="453242"/>
                  </a:lnTo>
                  <a:close/>
                </a:path>
              </a:pathLst>
            </a:custGeom>
            <a:blipFill>
              <a:blip r:embed="rId6"/>
              <a:stretch>
                <a:fillRect t="-34810" b="-34810"/>
              </a:stretch>
            </a:blipFill>
          </p:spPr>
          <p:txBody>
            <a:bodyPr/>
            <a:lstStyle/>
            <a:p>
              <a:endParaRPr lang="en-US" b="1">
                <a:latin typeface="Mulish" pitchFamily="2" charset="0"/>
              </a:endParaRPr>
            </a:p>
          </p:txBody>
        </p:sp>
      </p:grpSp>
      <p:grpSp>
        <p:nvGrpSpPr>
          <p:cNvPr id="32" name="Group 22">
            <a:extLst>
              <a:ext uri="{FF2B5EF4-FFF2-40B4-BE49-F238E27FC236}">
                <a16:creationId xmlns:a16="http://schemas.microsoft.com/office/drawing/2014/main" id="{8C4D9979-2A1A-5402-7C3B-9544D113EF39}"/>
              </a:ext>
            </a:extLst>
          </p:cNvPr>
          <p:cNvGrpSpPr/>
          <p:nvPr/>
        </p:nvGrpSpPr>
        <p:grpSpPr>
          <a:xfrm>
            <a:off x="9178339" y="8480773"/>
            <a:ext cx="7003130" cy="1539526"/>
            <a:chOff x="0" y="-32145"/>
            <a:chExt cx="2187203" cy="480821"/>
          </a:xfrm>
        </p:grpSpPr>
        <p:sp>
          <p:nvSpPr>
            <p:cNvPr id="33" name="Freeform 23">
              <a:extLst>
                <a:ext uri="{FF2B5EF4-FFF2-40B4-BE49-F238E27FC236}">
                  <a16:creationId xmlns:a16="http://schemas.microsoft.com/office/drawing/2014/main" id="{94BB8B6E-0A86-FB98-EFA4-5291E0159D76}"/>
                </a:ext>
              </a:extLst>
            </p:cNvPr>
            <p:cNvSpPr/>
            <p:nvPr/>
          </p:nvSpPr>
          <p:spPr>
            <a:xfrm>
              <a:off x="0" y="15452"/>
              <a:ext cx="2187203" cy="433224"/>
            </a:xfrm>
            <a:custGeom>
              <a:avLst/>
              <a:gdLst/>
              <a:ahLst/>
              <a:cxnLst/>
              <a:rect l="l" t="t" r="r" b="b"/>
              <a:pathLst>
                <a:path w="2177683" h="376074">
                  <a:moveTo>
                    <a:pt x="0" y="0"/>
                  </a:moveTo>
                  <a:lnTo>
                    <a:pt x="2177683" y="0"/>
                  </a:lnTo>
                  <a:lnTo>
                    <a:pt x="2177683" y="376074"/>
                  </a:lnTo>
                  <a:lnTo>
                    <a:pt x="0" y="376074"/>
                  </a:lnTo>
                  <a:close/>
                </a:path>
              </a:pathLst>
            </a:custGeom>
            <a:solidFill>
              <a:srgbClr val="FFFFFF"/>
            </a:solidFill>
            <a:ln w="19050" cap="sq">
              <a:solidFill>
                <a:srgbClr val="000000"/>
              </a:solidFill>
              <a:prstDash val="solid"/>
              <a:miter/>
            </a:ln>
          </p:spPr>
          <p:txBody>
            <a:bodyPr/>
            <a:lstStyle/>
            <a:p>
              <a:endParaRPr lang="en-US" b="1">
                <a:latin typeface="Mulish" pitchFamily="2" charset="0"/>
              </a:endParaRPr>
            </a:p>
          </p:txBody>
        </p:sp>
        <p:sp>
          <p:nvSpPr>
            <p:cNvPr id="34" name="TextBox 24">
              <a:extLst>
                <a:ext uri="{FF2B5EF4-FFF2-40B4-BE49-F238E27FC236}">
                  <a16:creationId xmlns:a16="http://schemas.microsoft.com/office/drawing/2014/main" id="{D3BAB9FC-0F07-CF38-2A36-58CC1686BCFA}"/>
                </a:ext>
              </a:extLst>
            </p:cNvPr>
            <p:cNvSpPr txBox="1"/>
            <p:nvPr/>
          </p:nvSpPr>
          <p:spPr>
            <a:xfrm>
              <a:off x="9520" y="-32145"/>
              <a:ext cx="2177683" cy="433224"/>
            </a:xfrm>
            <a:prstGeom prst="rect">
              <a:avLst/>
            </a:prstGeom>
          </p:spPr>
          <p:txBody>
            <a:bodyPr lIns="28397" tIns="28397" rIns="28397" bIns="28397" rtlCol="0" anchor="ctr"/>
            <a:lstStyle/>
            <a:p>
              <a:pPr algn="ctr">
                <a:lnSpc>
                  <a:spcPts val="3018"/>
                </a:lnSpc>
              </a:pPr>
              <a:r>
                <a:rPr lang="en-US" sz="2012" b="1" dirty="0">
                  <a:solidFill>
                    <a:srgbClr val="1877F2"/>
                  </a:solidFill>
                  <a:latin typeface="Arial" panose="020B0604020202020204" pitchFamily="34" charset="0"/>
                  <a:cs typeface="Arial" panose="020B0604020202020204" pitchFamily="34" charset="0"/>
                </a:rPr>
                <a:t>CÔNG TY THẢO HÀ – 100KWP</a:t>
              </a:r>
            </a:p>
            <a:p>
              <a:pPr algn="ctr">
                <a:lnSpc>
                  <a:spcPts val="2550"/>
                </a:lnSpc>
              </a:pPr>
              <a:r>
                <a:rPr lang="en-US" dirty="0" err="1">
                  <a:solidFill>
                    <a:srgbClr val="545454"/>
                  </a:solidFill>
                  <a:latin typeface="Arial" panose="020B0604020202020204" pitchFamily="34" charset="0"/>
                  <a:cs typeface="Arial" panose="020B0604020202020204" pitchFamily="34" charset="0"/>
                </a:rPr>
                <a:t>Lĩnh</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vực</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Thức</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ăn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công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nghiệp</a:t>
              </a:r>
              <a:endParaRPr lang="en-US" dirty="0">
                <a:solidFill>
                  <a:srgbClr val="545454"/>
                </a:solidFill>
                <a:latin typeface="Arial" panose="020B0604020202020204" pitchFamily="34" charset="0"/>
                <a:cs typeface="Arial" panose="020B0604020202020204" pitchFamily="34" charset="0"/>
              </a:endParaRPr>
            </a:p>
            <a:p>
              <a:pPr algn="ctr">
                <a:lnSpc>
                  <a:spcPts val="2550"/>
                </a:lnSpc>
              </a:pPr>
              <a:r>
                <a:rPr lang="en-US" dirty="0" err="1">
                  <a:solidFill>
                    <a:srgbClr val="545454"/>
                  </a:solidFill>
                  <a:latin typeface="Arial" panose="020B0604020202020204" pitchFamily="34" charset="0"/>
                  <a:cs typeface="Arial" panose="020B0604020202020204" pitchFamily="34" charset="0"/>
                </a:rPr>
                <a:t>Số</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tiền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tiết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kiệm</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trong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suốt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vòng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đời</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dự</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án</a:t>
              </a:r>
              <a:r>
                <a:rPr lang="en-US" dirty="0">
                  <a:solidFill>
                    <a:srgbClr val="545454"/>
                  </a:solidFill>
                  <a:latin typeface="Arial" panose="020B0604020202020204" pitchFamily="34" charset="0"/>
                  <a:cs typeface="Arial" panose="020B0604020202020204" pitchFamily="34" charset="0"/>
                </a:rPr>
                <a:t>: </a:t>
              </a:r>
              <a:r>
                <a:rPr lang="en-US" b="1" dirty="0">
                  <a:solidFill>
                    <a:srgbClr val="1877F2"/>
                  </a:solidFill>
                  <a:latin typeface="Arial" panose="020B0604020202020204" pitchFamily="34" charset="0"/>
                  <a:cs typeface="Arial" panose="020B0604020202020204" pitchFamily="34" charset="0"/>
                </a:rPr>
                <a:t>17,2 </a:t>
              </a:r>
              <a:r>
                <a:rPr lang="en-US" b="1" dirty="0" err="1">
                  <a:solidFill>
                    <a:srgbClr val="1877F2"/>
                  </a:solidFill>
                  <a:latin typeface="Arial" panose="020B0604020202020204" pitchFamily="34" charset="0"/>
                  <a:cs typeface="Arial" panose="020B0604020202020204" pitchFamily="34" charset="0"/>
                </a:rPr>
                <a:t>tỷ</a:t>
              </a:r>
              <a:r>
                <a:rPr lang="en-US" b="1" dirty="0">
                  <a:solidFill>
                    <a:srgbClr val="1877F2"/>
                  </a:solidFill>
                  <a:latin typeface="Arial" panose="020B0604020202020204" pitchFamily="34" charset="0"/>
                  <a:cs typeface="Arial" panose="020B0604020202020204" pitchFamily="34" charset="0"/>
                </a:rPr>
                <a:t> </a:t>
              </a:r>
              <a:r>
                <a:rPr lang="en-US" b="1" dirty="0" err="1">
                  <a:solidFill>
                    <a:srgbClr val="1877F2"/>
                  </a:solidFill>
                  <a:latin typeface="Arial" panose="020B0604020202020204" pitchFamily="34" charset="0"/>
                  <a:cs typeface="Arial" panose="020B0604020202020204" pitchFamily="34" charset="0"/>
                </a:rPr>
                <a:t>đồng</a:t>
              </a:r>
              <a:endParaRPr lang="en-US" b="1" dirty="0">
                <a:solidFill>
                  <a:srgbClr val="1877F2"/>
                </a:solidFill>
                <a:latin typeface="Arial" panose="020B0604020202020204" pitchFamily="34" charset="0"/>
                <a:cs typeface="Arial" panose="020B0604020202020204" pitchFamily="34" charset="0"/>
              </a:endParaRPr>
            </a:p>
          </p:txBody>
        </p:sp>
      </p:grpSp>
      <p:grpSp>
        <p:nvGrpSpPr>
          <p:cNvPr id="35" name="Group 25">
            <a:extLst>
              <a:ext uri="{FF2B5EF4-FFF2-40B4-BE49-F238E27FC236}">
                <a16:creationId xmlns:a16="http://schemas.microsoft.com/office/drawing/2014/main" id="{8D9E7425-9F81-59CF-6B26-B079A80656BC}"/>
              </a:ext>
            </a:extLst>
          </p:cNvPr>
          <p:cNvGrpSpPr/>
          <p:nvPr/>
        </p:nvGrpSpPr>
        <p:grpSpPr>
          <a:xfrm>
            <a:off x="2068334" y="8513578"/>
            <a:ext cx="7010846" cy="1522249"/>
            <a:chOff x="0" y="-35251"/>
            <a:chExt cx="2189613" cy="455123"/>
          </a:xfrm>
        </p:grpSpPr>
        <p:sp>
          <p:nvSpPr>
            <p:cNvPr id="36" name="Freeform 26">
              <a:extLst>
                <a:ext uri="{FF2B5EF4-FFF2-40B4-BE49-F238E27FC236}">
                  <a16:creationId xmlns:a16="http://schemas.microsoft.com/office/drawing/2014/main" id="{C890B0F1-EBE0-D55E-1A48-003059930510}"/>
                </a:ext>
              </a:extLst>
            </p:cNvPr>
            <p:cNvSpPr/>
            <p:nvPr/>
          </p:nvSpPr>
          <p:spPr>
            <a:xfrm>
              <a:off x="0" y="0"/>
              <a:ext cx="2177683" cy="419872"/>
            </a:xfrm>
            <a:custGeom>
              <a:avLst/>
              <a:gdLst/>
              <a:ahLst/>
              <a:cxnLst/>
              <a:rect l="l" t="t" r="r" b="b"/>
              <a:pathLst>
                <a:path w="2177683" h="362722">
                  <a:moveTo>
                    <a:pt x="0" y="0"/>
                  </a:moveTo>
                  <a:lnTo>
                    <a:pt x="2177683" y="0"/>
                  </a:lnTo>
                  <a:lnTo>
                    <a:pt x="2177683" y="362722"/>
                  </a:lnTo>
                  <a:lnTo>
                    <a:pt x="0" y="362722"/>
                  </a:lnTo>
                  <a:close/>
                </a:path>
              </a:pathLst>
            </a:custGeom>
            <a:solidFill>
              <a:srgbClr val="FFFFFF"/>
            </a:solidFill>
            <a:ln w="19050" cap="sq">
              <a:solidFill>
                <a:srgbClr val="000000"/>
              </a:solidFill>
              <a:prstDash val="solid"/>
              <a:miter/>
            </a:ln>
          </p:spPr>
          <p:txBody>
            <a:bodyPr/>
            <a:lstStyle/>
            <a:p>
              <a:endParaRPr lang="en-US" b="1">
                <a:latin typeface="Mulish" pitchFamily="2" charset="0"/>
              </a:endParaRPr>
            </a:p>
          </p:txBody>
        </p:sp>
        <p:sp>
          <p:nvSpPr>
            <p:cNvPr id="37" name="TextBox 27">
              <a:extLst>
                <a:ext uri="{FF2B5EF4-FFF2-40B4-BE49-F238E27FC236}">
                  <a16:creationId xmlns:a16="http://schemas.microsoft.com/office/drawing/2014/main" id="{9126D34D-D9C3-AFAE-821C-EDF2F916686D}"/>
                </a:ext>
              </a:extLst>
            </p:cNvPr>
            <p:cNvSpPr txBox="1"/>
            <p:nvPr/>
          </p:nvSpPr>
          <p:spPr>
            <a:xfrm>
              <a:off x="11930" y="-35251"/>
              <a:ext cx="2177683" cy="455123"/>
            </a:xfrm>
            <a:prstGeom prst="rect">
              <a:avLst/>
            </a:prstGeom>
          </p:spPr>
          <p:txBody>
            <a:bodyPr lIns="28397" tIns="28397" rIns="28397" bIns="28397" rtlCol="0" anchor="ctr"/>
            <a:lstStyle/>
            <a:p>
              <a:pPr algn="ctr">
                <a:lnSpc>
                  <a:spcPts val="3018"/>
                </a:lnSpc>
              </a:pPr>
              <a:r>
                <a:rPr lang="en-US" sz="2012" b="1" dirty="0">
                  <a:solidFill>
                    <a:srgbClr val="1877F2"/>
                  </a:solidFill>
                  <a:latin typeface="Arial" panose="020B0604020202020204" pitchFamily="34" charset="0"/>
                  <a:cs typeface="Arial" panose="020B0604020202020204" pitchFamily="34" charset="0"/>
                </a:rPr>
                <a:t>X-CYBER EGAME – 200KWP</a:t>
              </a:r>
            </a:p>
            <a:p>
              <a:pPr algn="ctr">
                <a:lnSpc>
                  <a:spcPts val="2550"/>
                </a:lnSpc>
              </a:pPr>
              <a:r>
                <a:rPr lang="en-US" dirty="0" err="1">
                  <a:solidFill>
                    <a:srgbClr val="545454"/>
                  </a:solidFill>
                  <a:latin typeface="Arial" panose="020B0604020202020204" pitchFamily="34" charset="0"/>
                  <a:cs typeface="Arial" panose="020B0604020202020204" pitchFamily="34" charset="0"/>
                </a:rPr>
                <a:t>Lĩnh</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vực</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Dịch</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vụ</a:t>
              </a:r>
              <a:r>
                <a:rPr lang="en-US" dirty="0">
                  <a:solidFill>
                    <a:srgbClr val="545454"/>
                  </a:solidFill>
                  <a:latin typeface="Arial" panose="020B0604020202020204" pitchFamily="34" charset="0"/>
                  <a:cs typeface="Arial" panose="020B0604020202020204" pitchFamily="34" charset="0"/>
                </a:rPr>
                <a:t> game</a:t>
              </a:r>
            </a:p>
            <a:p>
              <a:pPr algn="ctr">
                <a:lnSpc>
                  <a:spcPts val="2550"/>
                </a:lnSpc>
              </a:pPr>
              <a:r>
                <a:rPr lang="en-US" dirty="0" err="1">
                  <a:solidFill>
                    <a:srgbClr val="545454"/>
                  </a:solidFill>
                  <a:latin typeface="Arial" panose="020B0604020202020204" pitchFamily="34" charset="0"/>
                  <a:cs typeface="Arial" panose="020B0604020202020204" pitchFamily="34" charset="0"/>
                </a:rPr>
                <a:t>Số</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tiền</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tiết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kiệm</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trong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suốt</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vòng</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đời</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dự</a:t>
              </a:r>
              <a:r>
                <a:rPr lang="en-US" dirty="0">
                  <a:solidFill>
                    <a:srgbClr val="545454"/>
                  </a:solidFill>
                  <a:latin typeface="Arial" panose="020B0604020202020204" pitchFamily="34" charset="0"/>
                  <a:cs typeface="Arial" panose="020B0604020202020204" pitchFamily="34" charset="0"/>
                </a:rPr>
                <a:t> </a:t>
              </a:r>
              <a:r>
                <a:rPr lang="en-US" dirty="0" err="1">
                  <a:solidFill>
                    <a:srgbClr val="545454"/>
                  </a:solidFill>
                  <a:latin typeface="Arial" panose="020B0604020202020204" pitchFamily="34" charset="0"/>
                  <a:cs typeface="Arial" panose="020B0604020202020204" pitchFamily="34" charset="0"/>
                </a:rPr>
                <a:t>án</a:t>
              </a:r>
              <a:r>
                <a:rPr lang="en-US" dirty="0">
                  <a:solidFill>
                    <a:srgbClr val="545454"/>
                  </a:solidFill>
                  <a:latin typeface="Arial" panose="020B0604020202020204" pitchFamily="34" charset="0"/>
                  <a:cs typeface="Arial" panose="020B0604020202020204" pitchFamily="34" charset="0"/>
                </a:rPr>
                <a:t>: </a:t>
              </a:r>
              <a:r>
                <a:rPr lang="en-US" b="1" dirty="0">
                  <a:solidFill>
                    <a:srgbClr val="1877F2"/>
                  </a:solidFill>
                  <a:latin typeface="Arial" panose="020B0604020202020204" pitchFamily="34" charset="0"/>
                  <a:cs typeface="Arial" panose="020B0604020202020204" pitchFamily="34" charset="0"/>
                </a:rPr>
                <a:t>35 </a:t>
              </a:r>
              <a:r>
                <a:rPr lang="en-US" b="1" dirty="0" err="1">
                  <a:solidFill>
                    <a:srgbClr val="1877F2"/>
                  </a:solidFill>
                  <a:latin typeface="Arial" panose="020B0604020202020204" pitchFamily="34" charset="0"/>
                  <a:cs typeface="Arial" panose="020B0604020202020204" pitchFamily="34" charset="0"/>
                </a:rPr>
                <a:t>tỷ</a:t>
              </a:r>
              <a:r>
                <a:rPr lang="en-US" b="1" dirty="0">
                  <a:solidFill>
                    <a:srgbClr val="1877F2"/>
                  </a:solidFill>
                  <a:latin typeface="Arial" panose="020B0604020202020204" pitchFamily="34" charset="0"/>
                  <a:cs typeface="Arial" panose="020B0604020202020204" pitchFamily="34" charset="0"/>
                </a:rPr>
                <a:t> </a:t>
              </a:r>
              <a:r>
                <a:rPr lang="en-US" b="1" dirty="0" err="1">
                  <a:solidFill>
                    <a:srgbClr val="1877F2"/>
                  </a:solidFill>
                  <a:latin typeface="Arial" panose="020B0604020202020204" pitchFamily="34" charset="0"/>
                  <a:cs typeface="Arial" panose="020B0604020202020204" pitchFamily="34" charset="0"/>
                </a:rPr>
                <a:t>đồng</a:t>
              </a:r>
              <a:endParaRPr lang="en-US" b="1" dirty="0">
                <a:solidFill>
                  <a:srgbClr val="1877F2"/>
                </a:solidFill>
                <a:latin typeface="Arial" panose="020B0604020202020204" pitchFamily="34" charset="0"/>
                <a:cs typeface="Arial" panose="020B0604020202020204" pitchFamily="34"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CBF28-6E5A-36E6-ECF1-012C924325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77ACBB-8CE4-1B9E-C0D9-B58B876DC4A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a:p>
        </p:txBody>
      </p:sp>
      <p:grpSp>
        <p:nvGrpSpPr>
          <p:cNvPr id="3" name="Group 3">
            <a:extLst>
              <a:ext uri="{FF2B5EF4-FFF2-40B4-BE49-F238E27FC236}">
                <a16:creationId xmlns:a16="http://schemas.microsoft.com/office/drawing/2014/main" id="{1ACCF82E-6C5E-614A-37F4-683E71D9E3E7}"/>
              </a:ext>
            </a:extLst>
          </p:cNvPr>
          <p:cNvGrpSpPr/>
          <p:nvPr/>
        </p:nvGrpSpPr>
        <p:grpSpPr>
          <a:xfrm>
            <a:off x="0" y="1"/>
            <a:ext cx="18288000" cy="10287000"/>
            <a:chOff x="0" y="0"/>
            <a:chExt cx="4966218" cy="2827419"/>
          </a:xfrm>
        </p:grpSpPr>
        <p:sp>
          <p:nvSpPr>
            <p:cNvPr id="4" name="Freeform 4">
              <a:extLst>
                <a:ext uri="{FF2B5EF4-FFF2-40B4-BE49-F238E27FC236}">
                  <a16:creationId xmlns:a16="http://schemas.microsoft.com/office/drawing/2014/main" id="{63B9156C-FD4E-11C8-1A13-DB6B3B930B88}"/>
                </a:ext>
              </a:extLst>
            </p:cNvPr>
            <p:cNvSpPr/>
            <p:nvPr/>
          </p:nvSpPr>
          <p:spPr>
            <a:xfrm>
              <a:off x="0" y="0"/>
              <a:ext cx="4966218" cy="2827419"/>
            </a:xfrm>
            <a:custGeom>
              <a:avLst/>
              <a:gdLst/>
              <a:ahLst/>
              <a:cxnLst/>
              <a:rect l="l" t="t" r="r" b="b"/>
              <a:pathLst>
                <a:path w="4966218" h="2827419">
                  <a:moveTo>
                    <a:pt x="0" y="0"/>
                  </a:moveTo>
                  <a:lnTo>
                    <a:pt x="4966218" y="0"/>
                  </a:lnTo>
                  <a:lnTo>
                    <a:pt x="4966218" y="2827419"/>
                  </a:lnTo>
                  <a:lnTo>
                    <a:pt x="0" y="2827419"/>
                  </a:lnTo>
                  <a:close/>
                </a:path>
              </a:pathLst>
            </a:custGeom>
            <a:solidFill>
              <a:srgbClr val="0C234A">
                <a:alpha val="67843"/>
              </a:srgbClr>
            </a:solidFill>
          </p:spPr>
          <p:txBody>
            <a:bodyPr/>
            <a:lstStyle/>
            <a:p>
              <a:endParaRPr lang="en-US"/>
            </a:p>
          </p:txBody>
        </p:sp>
        <p:sp>
          <p:nvSpPr>
            <p:cNvPr id="5" name="TextBox 5">
              <a:extLst>
                <a:ext uri="{FF2B5EF4-FFF2-40B4-BE49-F238E27FC236}">
                  <a16:creationId xmlns:a16="http://schemas.microsoft.com/office/drawing/2014/main" id="{98A7C9B7-425D-B671-CB22-C15B5750907E}"/>
                </a:ext>
              </a:extLst>
            </p:cNvPr>
            <p:cNvSpPr txBox="1"/>
            <p:nvPr/>
          </p:nvSpPr>
          <p:spPr>
            <a:xfrm>
              <a:off x="0" y="-19050"/>
              <a:ext cx="4966218" cy="2846469"/>
            </a:xfrm>
            <a:prstGeom prst="rect">
              <a:avLst/>
            </a:prstGeom>
          </p:spPr>
          <p:txBody>
            <a:bodyPr lIns="50800" tIns="50800" rIns="50800" bIns="50800" rtlCol="0" anchor="ctr"/>
            <a:lstStyle/>
            <a:p>
              <a:pPr algn="ctr">
                <a:lnSpc>
                  <a:spcPts val="3250"/>
                </a:lnSpc>
              </a:pPr>
              <a:endParaRPr/>
            </a:p>
          </p:txBody>
        </p:sp>
      </p:grpSp>
      <p:grpSp>
        <p:nvGrpSpPr>
          <p:cNvPr id="10" name="Group 10">
            <a:extLst>
              <a:ext uri="{FF2B5EF4-FFF2-40B4-BE49-F238E27FC236}">
                <a16:creationId xmlns:a16="http://schemas.microsoft.com/office/drawing/2014/main" id="{099478FD-D5AB-BE53-D1C2-7F5C09191C83}"/>
              </a:ext>
            </a:extLst>
          </p:cNvPr>
          <p:cNvGrpSpPr>
            <a:grpSpLocks noChangeAspect="1"/>
          </p:cNvGrpSpPr>
          <p:nvPr/>
        </p:nvGrpSpPr>
        <p:grpSpPr>
          <a:xfrm>
            <a:off x="10220256" y="0"/>
            <a:ext cx="8067744" cy="10287000"/>
            <a:chOff x="0" y="0"/>
            <a:chExt cx="8603361" cy="10286746"/>
          </a:xfrm>
        </p:grpSpPr>
        <p:sp>
          <p:nvSpPr>
            <p:cNvPr id="11" name="Freeform 11">
              <a:extLst>
                <a:ext uri="{FF2B5EF4-FFF2-40B4-BE49-F238E27FC236}">
                  <a16:creationId xmlns:a16="http://schemas.microsoft.com/office/drawing/2014/main" id="{61ACDAC9-63D3-0867-8A14-898C57331DB2}"/>
                </a:ext>
              </a:extLst>
            </p:cNvPr>
            <p:cNvSpPr/>
            <p:nvPr/>
          </p:nvSpPr>
          <p:spPr>
            <a:xfrm>
              <a:off x="-2794" y="-128"/>
              <a:ext cx="8606155" cy="10286874"/>
            </a:xfrm>
            <a:custGeom>
              <a:avLst/>
              <a:gdLst/>
              <a:ahLst/>
              <a:cxnLst/>
              <a:rect l="l" t="t" r="r" b="b"/>
              <a:pathLst>
                <a:path w="8606155" h="10286874">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3"/>
              <a:stretch>
                <a:fillRect l="-65746" r="-32331"/>
              </a:stretch>
            </a:blipFill>
          </p:spPr>
          <p:txBody>
            <a:bodyPr/>
            <a:lstStyle/>
            <a:p>
              <a:endParaRPr lang="en-US"/>
            </a:p>
          </p:txBody>
        </p:sp>
      </p:grpSp>
      <p:grpSp>
        <p:nvGrpSpPr>
          <p:cNvPr id="12" name="Group 12">
            <a:extLst>
              <a:ext uri="{FF2B5EF4-FFF2-40B4-BE49-F238E27FC236}">
                <a16:creationId xmlns:a16="http://schemas.microsoft.com/office/drawing/2014/main" id="{9ED4CC2A-7683-670F-3950-7C2D790A6BFB}"/>
              </a:ext>
            </a:extLst>
          </p:cNvPr>
          <p:cNvGrpSpPr/>
          <p:nvPr/>
        </p:nvGrpSpPr>
        <p:grpSpPr>
          <a:xfrm>
            <a:off x="600387" y="4250606"/>
            <a:ext cx="10143813" cy="1785789"/>
            <a:chOff x="31750" y="0"/>
            <a:chExt cx="10902438" cy="2381052"/>
          </a:xfrm>
        </p:grpSpPr>
        <p:sp>
          <p:nvSpPr>
            <p:cNvPr id="13" name="TextBox 13">
              <a:extLst>
                <a:ext uri="{FF2B5EF4-FFF2-40B4-BE49-F238E27FC236}">
                  <a16:creationId xmlns:a16="http://schemas.microsoft.com/office/drawing/2014/main" id="{A4493558-BFE3-5AD3-C963-EEAD87D15C68}"/>
                </a:ext>
              </a:extLst>
            </p:cNvPr>
            <p:cNvSpPr txBox="1"/>
            <p:nvPr/>
          </p:nvSpPr>
          <p:spPr>
            <a:xfrm>
              <a:off x="363606" y="93167"/>
              <a:ext cx="10570582" cy="2051844"/>
            </a:xfrm>
            <a:prstGeom prst="rect">
              <a:avLst/>
            </a:prstGeom>
          </p:spPr>
          <p:txBody>
            <a:bodyPr wrap="square" lIns="0" tIns="0" rIns="0" bIns="0" rtlCol="0" anchor="t">
              <a:spAutoFit/>
            </a:bodyPr>
            <a:lstStyle/>
            <a:p>
              <a:r>
                <a:rPr lang="en-US" sz="5000" b="1" dirty="0">
                  <a:solidFill>
                    <a:schemeClr val="bg1"/>
                  </a:solidFill>
                  <a:latin typeface="Arial" panose="020B0604020202020204" pitchFamily="34" charset="0"/>
                  <a:cs typeface="Arial" panose="020B0604020202020204" pitchFamily="34" charset="0"/>
                </a:rPr>
                <a:t>GIẢI PHÁP ĐIỆN MẶT TRỜI</a:t>
              </a:r>
            </a:p>
            <a:p>
              <a:r>
                <a:rPr lang="en-US" sz="5000" b="1" dirty="0">
                  <a:solidFill>
                    <a:schemeClr val="bg1"/>
                  </a:solidFill>
                  <a:latin typeface="Arial" panose="020B0604020202020204" pitchFamily="34" charset="0"/>
                  <a:cs typeface="Arial" panose="020B0604020202020204" pitchFamily="34" charset="0"/>
                </a:rPr>
                <a:t>CHO TRANG TRẠI CHĂN NUÔI</a:t>
              </a:r>
            </a:p>
          </p:txBody>
        </p:sp>
        <p:sp>
          <p:nvSpPr>
            <p:cNvPr id="14" name="AutoShape 14">
              <a:extLst>
                <a:ext uri="{FF2B5EF4-FFF2-40B4-BE49-F238E27FC236}">
                  <a16:creationId xmlns:a16="http://schemas.microsoft.com/office/drawing/2014/main" id="{B1BE176A-D7A0-4BEE-6306-DF5A88B844BA}"/>
                </a:ext>
              </a:extLst>
            </p:cNvPr>
            <p:cNvSpPr/>
            <p:nvPr/>
          </p:nvSpPr>
          <p:spPr>
            <a:xfrm>
              <a:off x="31750" y="0"/>
              <a:ext cx="0" cy="2381052"/>
            </a:xfrm>
            <a:prstGeom prst="line">
              <a:avLst/>
            </a:prstGeom>
            <a:ln w="63500" cap="flat">
              <a:solidFill>
                <a:srgbClr val="FFFFFF"/>
              </a:solidFill>
              <a:prstDash val="solid"/>
              <a:headEnd type="none" w="sm" len="sm"/>
              <a:tailEnd type="none" w="sm" len="sm"/>
            </a:ln>
          </p:spPr>
          <p:txBody>
            <a:bodyPr/>
            <a:lstStyle/>
            <a:p>
              <a:endParaRPr lang="en-US"/>
            </a:p>
          </p:txBody>
        </p:sp>
      </p:grpSp>
      <p:sp>
        <p:nvSpPr>
          <p:cNvPr id="15" name="Freeform 15">
            <a:extLst>
              <a:ext uri="{FF2B5EF4-FFF2-40B4-BE49-F238E27FC236}">
                <a16:creationId xmlns:a16="http://schemas.microsoft.com/office/drawing/2014/main" id="{7339256E-D6AF-0FF7-4C63-93F8027FF048}"/>
              </a:ext>
            </a:extLst>
          </p:cNvPr>
          <p:cNvSpPr/>
          <p:nvPr/>
        </p:nvSpPr>
        <p:spPr>
          <a:xfrm>
            <a:off x="16083457" y="447290"/>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540235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75996-2C27-49C2-CFAD-1178E6FA7768}"/>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86790F1E-ADB4-EBAB-526C-2F703472D01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B9FB35A6-8AC1-FB5E-1B04-68222B7DFC5B}"/>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7326EA4C-8BEB-E9E2-EEF3-70468AB80338}"/>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84D9D47F-E79F-5369-ACE7-048C30417B60}"/>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AFD0B813-5F92-E561-871E-85B6E71F123B}"/>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67C71493-29BC-FA9B-7D00-AE1E46FAA725}"/>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THỰC TRẠNG</a:t>
              </a:r>
            </a:p>
          </p:txBody>
        </p:sp>
        <p:sp>
          <p:nvSpPr>
            <p:cNvPr id="23" name="Freeform 23">
              <a:extLst>
                <a:ext uri="{FF2B5EF4-FFF2-40B4-BE49-F238E27FC236}">
                  <a16:creationId xmlns:a16="http://schemas.microsoft.com/office/drawing/2014/main" id="{0D728D70-B78E-A301-BA94-106A31228662}"/>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EC9E01B9-2D20-5A10-591E-1F52402B7D27}"/>
              </a:ext>
            </a:extLst>
          </p:cNvPr>
          <p:cNvSpPr/>
          <p:nvPr/>
        </p:nvSpPr>
        <p:spPr>
          <a:xfrm rot="203369">
            <a:off x="-2038666" y="5851471"/>
            <a:ext cx="15613996"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4">
              <a:alphaModFix amt="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8" name="TextBox 20">
            <a:extLst>
              <a:ext uri="{FF2B5EF4-FFF2-40B4-BE49-F238E27FC236}">
                <a16:creationId xmlns:a16="http://schemas.microsoft.com/office/drawing/2014/main" id="{D5D5DC76-A0DB-99C8-0655-4C835E22CB29}"/>
              </a:ext>
            </a:extLst>
          </p:cNvPr>
          <p:cNvSpPr txBox="1"/>
          <p:nvPr/>
        </p:nvSpPr>
        <p:spPr>
          <a:xfrm>
            <a:off x="2660581" y="2248180"/>
            <a:ext cx="12966838" cy="53860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200"/>
              </a:lnSpc>
              <a:spcBef>
                <a:spcPct val="0"/>
              </a:spcBef>
            </a:pPr>
            <a:r>
              <a:rPr lang="en-US" sz="3600" dirty="0">
                <a:solidFill>
                  <a:srgbClr val="545454"/>
                </a:solidFill>
                <a:latin typeface="Arial" panose="020B0604020202020204" pitchFamily="34" charset="0"/>
                <a:ea typeface="Mulish 3"/>
                <a:cs typeface="Arial" panose="020B0604020202020204" pitchFamily="34" charset="0"/>
                <a:sym typeface="Mulish 3"/>
              </a:rPr>
              <a:t>Trang </a:t>
            </a:r>
            <a:r>
              <a:rPr lang="en-US" sz="3600" dirty="0" err="1">
                <a:solidFill>
                  <a:srgbClr val="545454"/>
                </a:solidFill>
                <a:latin typeface="Arial" panose="020B0604020202020204" pitchFamily="34" charset="0"/>
                <a:ea typeface="Mulish 3"/>
                <a:cs typeface="Arial" panose="020B0604020202020204" pitchFamily="34" charset="0"/>
                <a:sym typeface="Mulish 3"/>
              </a:rPr>
              <a:t>trại</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cơ</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sở</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chăn</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nuôi</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đang</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đối</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mặt</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với</a:t>
            </a:r>
            <a:r>
              <a:rPr lang="en-US" sz="3600" dirty="0">
                <a:solidFill>
                  <a:srgbClr val="545454"/>
                </a:solidFill>
                <a:latin typeface="Arial" panose="020B0604020202020204" pitchFamily="34" charset="0"/>
                <a:ea typeface="Mulish 3"/>
                <a:cs typeface="Arial" panose="020B0604020202020204" pitchFamily="34" charset="0"/>
                <a:sym typeface="Mulish 3"/>
              </a:rPr>
              <a:t> 3 </a:t>
            </a:r>
            <a:r>
              <a:rPr lang="en-US" sz="3600" dirty="0" err="1">
                <a:solidFill>
                  <a:srgbClr val="545454"/>
                </a:solidFill>
                <a:latin typeface="Arial" panose="020B0604020202020204" pitchFamily="34" charset="0"/>
                <a:ea typeface="Mulish 3"/>
                <a:cs typeface="Arial" panose="020B0604020202020204" pitchFamily="34" charset="0"/>
                <a:sym typeface="Mulish 3"/>
              </a:rPr>
              <a:t>áp</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lực</a:t>
            </a:r>
            <a:r>
              <a:rPr lang="en-US" sz="3600" dirty="0">
                <a:solidFill>
                  <a:srgbClr val="545454"/>
                </a:solidFill>
                <a:latin typeface="Arial" panose="020B0604020202020204" pitchFamily="34" charset="0"/>
                <a:ea typeface="Mulish 3"/>
                <a:cs typeface="Arial" panose="020B0604020202020204" pitchFamily="34" charset="0"/>
                <a:sym typeface="Mulish 3"/>
              </a:rPr>
              <a:t> </a:t>
            </a:r>
            <a:r>
              <a:rPr lang="en-US" sz="3600" dirty="0" err="1">
                <a:solidFill>
                  <a:srgbClr val="545454"/>
                </a:solidFill>
                <a:latin typeface="Arial" panose="020B0604020202020204" pitchFamily="34" charset="0"/>
                <a:ea typeface="Mulish 3"/>
                <a:cs typeface="Arial" panose="020B0604020202020204" pitchFamily="34" charset="0"/>
                <a:sym typeface="Mulish 3"/>
              </a:rPr>
              <a:t>lớn</a:t>
            </a:r>
            <a:endParaRPr lang="en-US" sz="3600" dirty="0">
              <a:solidFill>
                <a:srgbClr val="545454"/>
              </a:solidFill>
              <a:latin typeface="Arial" panose="020B0604020202020204" pitchFamily="34" charset="0"/>
              <a:ea typeface="Mulish 3"/>
              <a:cs typeface="Arial" panose="020B0604020202020204" pitchFamily="34" charset="0"/>
              <a:sym typeface="Mulish 3"/>
            </a:endParaRPr>
          </a:p>
        </p:txBody>
      </p:sp>
      <p:grpSp>
        <p:nvGrpSpPr>
          <p:cNvPr id="77" name="Group 76">
            <a:extLst>
              <a:ext uri="{FF2B5EF4-FFF2-40B4-BE49-F238E27FC236}">
                <a16:creationId xmlns:a16="http://schemas.microsoft.com/office/drawing/2014/main" id="{60F9BE16-730C-ADC2-5FCD-F7EE2F3DBEDE}"/>
              </a:ext>
            </a:extLst>
          </p:cNvPr>
          <p:cNvGrpSpPr/>
          <p:nvPr/>
        </p:nvGrpSpPr>
        <p:grpSpPr>
          <a:xfrm>
            <a:off x="1257300" y="3221880"/>
            <a:ext cx="15773400" cy="1198650"/>
            <a:chOff x="1363995" y="3221880"/>
            <a:chExt cx="15773400" cy="4125626"/>
          </a:xfrm>
        </p:grpSpPr>
        <p:sp>
          <p:nvSpPr>
            <p:cNvPr id="61" name="Rounded Rectangle 13">
              <a:extLst>
                <a:ext uri="{FF2B5EF4-FFF2-40B4-BE49-F238E27FC236}">
                  <a16:creationId xmlns:a16="http://schemas.microsoft.com/office/drawing/2014/main" id="{D3C3F6E6-9D72-1813-9B21-DF6D1E4FDD83}"/>
                </a:ext>
              </a:extLst>
            </p:cNvPr>
            <p:cNvSpPr/>
            <p:nvPr/>
          </p:nvSpPr>
          <p:spPr>
            <a:xfrm>
              <a:off x="1363995" y="3221880"/>
              <a:ext cx="7388485" cy="4125626"/>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b="1" dirty="0">
                  <a:solidFill>
                    <a:srgbClr val="1877F2"/>
                  </a:solidFill>
                </a:rPr>
                <a:t>Chi phí điện ngày càng tăng</a:t>
              </a:r>
              <a:endParaRPr lang="vi-VN" sz="2800" dirty="0">
                <a:solidFill>
                  <a:srgbClr val="545454"/>
                </a:solidFill>
              </a:endParaRPr>
            </a:p>
          </p:txBody>
        </p:sp>
        <p:sp>
          <p:nvSpPr>
            <p:cNvPr id="63" name="Rounded Rectangle 13">
              <a:extLst>
                <a:ext uri="{FF2B5EF4-FFF2-40B4-BE49-F238E27FC236}">
                  <a16:creationId xmlns:a16="http://schemas.microsoft.com/office/drawing/2014/main" id="{33F28729-FA8C-50D4-A553-7E0147F6E2D3}"/>
                </a:ext>
              </a:extLst>
            </p:cNvPr>
            <p:cNvSpPr/>
            <p:nvPr/>
          </p:nvSpPr>
          <p:spPr>
            <a:xfrm>
              <a:off x="9099983" y="3221880"/>
              <a:ext cx="8037412" cy="4125626"/>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b="1" dirty="0">
                  <a:solidFill>
                    <a:srgbClr val="1877F2"/>
                  </a:solidFill>
                </a:rPr>
                <a:t>Stress nhiệt ảnh hưởng trực tiếp đến vật nuôi</a:t>
              </a:r>
              <a:r>
                <a:rPr lang="en-US" sz="2800" b="1" dirty="0">
                  <a:solidFill>
                    <a:srgbClr val="1877F2"/>
                  </a:solidFill>
                </a:rPr>
                <a:t> </a:t>
              </a:r>
            </a:p>
          </p:txBody>
        </p:sp>
      </p:grpSp>
      <p:grpSp>
        <p:nvGrpSpPr>
          <p:cNvPr id="67" name="Group 66">
            <a:extLst>
              <a:ext uri="{FF2B5EF4-FFF2-40B4-BE49-F238E27FC236}">
                <a16:creationId xmlns:a16="http://schemas.microsoft.com/office/drawing/2014/main" id="{E8B132A7-5ECF-C5A5-7114-24173945804F}"/>
              </a:ext>
            </a:extLst>
          </p:cNvPr>
          <p:cNvGrpSpPr/>
          <p:nvPr/>
        </p:nvGrpSpPr>
        <p:grpSpPr>
          <a:xfrm>
            <a:off x="1153946" y="8023912"/>
            <a:ext cx="15980108" cy="1612692"/>
            <a:chOff x="0" y="167284"/>
            <a:chExt cx="21306811" cy="2584130"/>
          </a:xfrm>
        </p:grpSpPr>
        <p:grpSp>
          <p:nvGrpSpPr>
            <p:cNvPr id="68" name="Group 67">
              <a:extLst>
                <a:ext uri="{FF2B5EF4-FFF2-40B4-BE49-F238E27FC236}">
                  <a16:creationId xmlns:a16="http://schemas.microsoft.com/office/drawing/2014/main" id="{306FE4AE-A033-AFAF-96E3-E0A6352926C8}"/>
                </a:ext>
              </a:extLst>
            </p:cNvPr>
            <p:cNvGrpSpPr/>
            <p:nvPr/>
          </p:nvGrpSpPr>
          <p:grpSpPr>
            <a:xfrm>
              <a:off x="0" y="167284"/>
              <a:ext cx="21306811" cy="2584130"/>
              <a:chOff x="0" y="-57150"/>
              <a:chExt cx="4760955" cy="577417"/>
            </a:xfrm>
          </p:grpSpPr>
          <p:sp>
            <p:nvSpPr>
              <p:cNvPr id="75" name="Freeform 12">
                <a:extLst>
                  <a:ext uri="{FF2B5EF4-FFF2-40B4-BE49-F238E27FC236}">
                    <a16:creationId xmlns:a16="http://schemas.microsoft.com/office/drawing/2014/main" id="{885477BA-8293-2930-6D69-D1B63E6450A1}"/>
                  </a:ext>
                </a:extLst>
              </p:cNvPr>
              <p:cNvSpPr/>
              <p:nvPr/>
            </p:nvSpPr>
            <p:spPr>
              <a:xfrm>
                <a:off x="0" y="0"/>
                <a:ext cx="4760955" cy="520267"/>
              </a:xfrm>
              <a:custGeom>
                <a:avLst/>
                <a:gdLst/>
                <a:ahLst/>
                <a:cxnLst/>
                <a:rect l="l" t="t" r="r" b="b"/>
                <a:pathLst>
                  <a:path w="4760955" h="520267">
                    <a:moveTo>
                      <a:pt x="53673" y="0"/>
                    </a:moveTo>
                    <a:lnTo>
                      <a:pt x="4707282" y="0"/>
                    </a:lnTo>
                    <a:cubicBezTo>
                      <a:pt x="4736925" y="0"/>
                      <a:pt x="4760955" y="24030"/>
                      <a:pt x="4760955" y="53673"/>
                    </a:cubicBezTo>
                    <a:lnTo>
                      <a:pt x="4760955" y="466594"/>
                    </a:lnTo>
                    <a:cubicBezTo>
                      <a:pt x="4760955" y="496237"/>
                      <a:pt x="4736925" y="520267"/>
                      <a:pt x="4707282" y="520267"/>
                    </a:cubicBezTo>
                    <a:lnTo>
                      <a:pt x="53673" y="520267"/>
                    </a:lnTo>
                    <a:cubicBezTo>
                      <a:pt x="39438" y="520267"/>
                      <a:pt x="25786" y="514613"/>
                      <a:pt x="15720" y="504547"/>
                    </a:cubicBezTo>
                    <a:cubicBezTo>
                      <a:pt x="5655" y="494481"/>
                      <a:pt x="0" y="480829"/>
                      <a:pt x="0" y="466594"/>
                    </a:cubicBezTo>
                    <a:lnTo>
                      <a:pt x="0" y="53673"/>
                    </a:lnTo>
                    <a:cubicBezTo>
                      <a:pt x="0" y="24030"/>
                      <a:pt x="24030" y="0"/>
                      <a:pt x="53673" y="0"/>
                    </a:cubicBezTo>
                    <a:close/>
                  </a:path>
                </a:pathLst>
              </a:custGeom>
              <a:solidFill>
                <a:srgbClr val="FFFFFF"/>
              </a:solidFill>
            </p:spPr>
            <p:txBody>
              <a:bodyPr/>
              <a:lstStyle/>
              <a:p>
                <a:endParaRPr lang="en-US"/>
              </a:p>
            </p:txBody>
          </p:sp>
          <p:sp>
            <p:nvSpPr>
              <p:cNvPr id="76" name="TextBox 13">
                <a:extLst>
                  <a:ext uri="{FF2B5EF4-FFF2-40B4-BE49-F238E27FC236}">
                    <a16:creationId xmlns:a16="http://schemas.microsoft.com/office/drawing/2014/main" id="{049D8F88-D1B1-8690-09A8-51B2F06291CB}"/>
                  </a:ext>
                </a:extLst>
              </p:cNvPr>
              <p:cNvSpPr txBox="1"/>
              <p:nvPr/>
            </p:nvSpPr>
            <p:spPr>
              <a:xfrm>
                <a:off x="0" y="-57150"/>
                <a:ext cx="4760955" cy="577417"/>
              </a:xfrm>
              <a:prstGeom prst="rect">
                <a:avLst/>
              </a:prstGeom>
            </p:spPr>
            <p:txBody>
              <a:bodyPr lIns="23386" tIns="23386" rIns="23386" bIns="23386"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60"/>
                  </a:lnSpc>
                  <a:spcBef>
                    <a:spcPct val="0"/>
                  </a:spcBef>
                </a:pPr>
                <a:endParaRPr/>
              </a:p>
            </p:txBody>
          </p:sp>
        </p:grpSp>
        <p:sp>
          <p:nvSpPr>
            <p:cNvPr id="74" name="TextBox 19">
              <a:extLst>
                <a:ext uri="{FF2B5EF4-FFF2-40B4-BE49-F238E27FC236}">
                  <a16:creationId xmlns:a16="http://schemas.microsoft.com/office/drawing/2014/main" id="{7BDF0A26-E132-73A4-575A-A5E973888B42}"/>
                </a:ext>
              </a:extLst>
            </p:cNvPr>
            <p:cNvSpPr txBox="1"/>
            <p:nvPr/>
          </p:nvSpPr>
          <p:spPr>
            <a:xfrm>
              <a:off x="507597" y="557923"/>
              <a:ext cx="20291614" cy="14065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8000"/>
                </a:lnSpc>
              </a:pPr>
              <a:r>
                <a:rPr lang="en-US" sz="3200" b="1" dirty="0">
                  <a:solidFill>
                    <a:srgbClr val="1877F2"/>
                  </a:solidFill>
                </a:rPr>
                <a:t>Chi </a:t>
              </a:r>
              <a:r>
                <a:rPr lang="en-US" sz="3200" b="1" dirty="0" err="1">
                  <a:solidFill>
                    <a:srgbClr val="1877F2"/>
                  </a:solidFill>
                </a:rPr>
                <a:t>phí</a:t>
              </a:r>
              <a:r>
                <a:rPr lang="en-US" sz="3200" b="1" dirty="0">
                  <a:solidFill>
                    <a:srgbClr val="1877F2"/>
                  </a:solidFill>
                </a:rPr>
                <a:t> </a:t>
              </a:r>
              <a:r>
                <a:rPr lang="en-US" sz="3200" b="1" dirty="0" err="1">
                  <a:solidFill>
                    <a:srgbClr val="1877F2"/>
                  </a:solidFill>
                </a:rPr>
                <a:t>tài</a:t>
              </a:r>
              <a:r>
                <a:rPr lang="en-US" sz="3200" b="1" dirty="0">
                  <a:solidFill>
                    <a:srgbClr val="1877F2"/>
                  </a:solidFill>
                </a:rPr>
                <a:t> </a:t>
              </a:r>
              <a:r>
                <a:rPr lang="en-US" sz="3200" b="1" dirty="0" err="1">
                  <a:solidFill>
                    <a:srgbClr val="1877F2"/>
                  </a:solidFill>
                </a:rPr>
                <a:t>chính</a:t>
              </a:r>
              <a:r>
                <a:rPr lang="en-US" sz="3200" b="1" dirty="0">
                  <a:solidFill>
                    <a:srgbClr val="1877F2"/>
                  </a:solidFill>
                </a:rPr>
                <a:t> </a:t>
              </a:r>
              <a:r>
                <a:rPr lang="en-US" sz="3200" b="1" dirty="0" err="1">
                  <a:solidFill>
                    <a:srgbClr val="1877F2"/>
                  </a:solidFill>
                </a:rPr>
                <a:t>cho</a:t>
              </a:r>
              <a:r>
                <a:rPr lang="en-US" sz="3200" b="1" dirty="0">
                  <a:solidFill>
                    <a:srgbClr val="1877F2"/>
                  </a:solidFill>
                </a:rPr>
                <a:t> </a:t>
              </a:r>
              <a:r>
                <a:rPr lang="en-US" sz="3200" b="1" dirty="0" err="1">
                  <a:solidFill>
                    <a:srgbClr val="1877F2"/>
                  </a:solidFill>
                </a:rPr>
                <a:t>các</a:t>
              </a:r>
              <a:r>
                <a:rPr lang="en-US" sz="3200" b="1" dirty="0">
                  <a:solidFill>
                    <a:srgbClr val="1877F2"/>
                  </a:solidFill>
                </a:rPr>
                <a:t> </a:t>
              </a:r>
              <a:r>
                <a:rPr lang="en-US" sz="3200" b="1" dirty="0" err="1">
                  <a:solidFill>
                    <a:srgbClr val="1877F2"/>
                  </a:solidFill>
                </a:rPr>
                <a:t>hoạt</a:t>
              </a:r>
              <a:r>
                <a:rPr lang="en-US" sz="3200" b="1" dirty="0">
                  <a:solidFill>
                    <a:srgbClr val="1877F2"/>
                  </a:solidFill>
                </a:rPr>
                <a:t> </a:t>
              </a:r>
              <a:r>
                <a:rPr lang="en-US" sz="3200" b="1" dirty="0" err="1">
                  <a:solidFill>
                    <a:srgbClr val="1877F2"/>
                  </a:solidFill>
                </a:rPr>
                <a:t>động</a:t>
              </a:r>
              <a:r>
                <a:rPr lang="en-US" sz="3200" b="1" dirty="0">
                  <a:solidFill>
                    <a:srgbClr val="1877F2"/>
                  </a:solidFill>
                </a:rPr>
                <a:t> </a:t>
              </a:r>
              <a:r>
                <a:rPr lang="en-US" sz="3200" b="1" dirty="0" err="1">
                  <a:solidFill>
                    <a:srgbClr val="1877F2"/>
                  </a:solidFill>
                </a:rPr>
                <a:t>kinh</a:t>
              </a:r>
              <a:r>
                <a:rPr lang="en-US" sz="3200" b="1" dirty="0">
                  <a:solidFill>
                    <a:srgbClr val="1877F2"/>
                  </a:solidFill>
                </a:rPr>
                <a:t> </a:t>
              </a:r>
              <a:r>
                <a:rPr lang="en-US" sz="3200" b="1" dirty="0" err="1">
                  <a:solidFill>
                    <a:srgbClr val="1877F2"/>
                  </a:solidFill>
                </a:rPr>
                <a:t>doanh</a:t>
              </a:r>
              <a:r>
                <a:rPr lang="en-US" sz="3200" b="1" dirty="0">
                  <a:solidFill>
                    <a:srgbClr val="1877F2"/>
                  </a:solidFill>
                </a:rPr>
                <a:t> </a:t>
              </a:r>
              <a:r>
                <a:rPr lang="en-US" sz="3200" b="1" dirty="0" err="1">
                  <a:solidFill>
                    <a:srgbClr val="1877F2"/>
                  </a:solidFill>
                </a:rPr>
                <a:t>và</a:t>
              </a:r>
              <a:r>
                <a:rPr lang="en-US" sz="3200" b="1" dirty="0">
                  <a:solidFill>
                    <a:srgbClr val="1877F2"/>
                  </a:solidFill>
                </a:rPr>
                <a:t> </a:t>
              </a:r>
              <a:r>
                <a:rPr lang="en-US" sz="3200" b="1" dirty="0" err="1">
                  <a:solidFill>
                    <a:srgbClr val="1877F2"/>
                  </a:solidFill>
                </a:rPr>
                <a:t>tiếp</a:t>
              </a:r>
              <a:r>
                <a:rPr lang="en-US" sz="3200" b="1" dirty="0">
                  <a:solidFill>
                    <a:srgbClr val="1877F2"/>
                  </a:solidFill>
                </a:rPr>
                <a:t> </a:t>
              </a:r>
              <a:r>
                <a:rPr lang="en-US" sz="3200" b="1" dirty="0" err="1">
                  <a:solidFill>
                    <a:srgbClr val="1877F2"/>
                  </a:solidFill>
                </a:rPr>
                <a:t>cận</a:t>
              </a:r>
              <a:r>
                <a:rPr lang="en-US" sz="3200" b="1" dirty="0">
                  <a:solidFill>
                    <a:srgbClr val="1877F2"/>
                  </a:solidFill>
                </a:rPr>
                <a:t> </a:t>
              </a:r>
              <a:r>
                <a:rPr lang="en-US" sz="3200" b="1" dirty="0" err="1">
                  <a:solidFill>
                    <a:srgbClr val="1877F2"/>
                  </a:solidFill>
                </a:rPr>
                <a:t>nguồn</a:t>
              </a:r>
              <a:r>
                <a:rPr lang="en-US" sz="3200" b="1" dirty="0">
                  <a:solidFill>
                    <a:srgbClr val="1877F2"/>
                  </a:solidFill>
                </a:rPr>
                <a:t> </a:t>
              </a:r>
              <a:r>
                <a:rPr lang="en-US" sz="3200" b="1" dirty="0" err="1">
                  <a:solidFill>
                    <a:srgbClr val="1877F2"/>
                  </a:solidFill>
                </a:rPr>
                <a:t>vốn</a:t>
              </a:r>
              <a:r>
                <a:rPr lang="en-US" sz="3200" b="1" dirty="0">
                  <a:solidFill>
                    <a:srgbClr val="1877F2"/>
                  </a:solidFill>
                </a:rPr>
                <a:t> </a:t>
              </a:r>
              <a:r>
                <a:rPr lang="en-US" sz="3200" b="1" dirty="0" err="1">
                  <a:solidFill>
                    <a:srgbClr val="1877F2"/>
                  </a:solidFill>
                </a:rPr>
                <a:t>ngân</a:t>
              </a:r>
              <a:r>
                <a:rPr lang="en-US" sz="3200" b="1" dirty="0">
                  <a:solidFill>
                    <a:srgbClr val="1877F2"/>
                  </a:solidFill>
                </a:rPr>
                <a:t> </a:t>
              </a:r>
              <a:r>
                <a:rPr lang="en-US" sz="3200" b="1" dirty="0" err="1">
                  <a:solidFill>
                    <a:srgbClr val="1877F2"/>
                  </a:solidFill>
                </a:rPr>
                <a:t>hàng</a:t>
              </a:r>
              <a:endParaRPr lang="en-US" sz="3200" b="1" dirty="0">
                <a:solidFill>
                  <a:srgbClr val="1877F2"/>
                </a:solidFill>
                <a:ea typeface="Mulish 1"/>
                <a:cs typeface="Arial" panose="020B0604020202020204" pitchFamily="34" charset="0"/>
                <a:sym typeface="Mulish 1"/>
              </a:endParaRPr>
            </a:p>
          </p:txBody>
        </p:sp>
      </p:grpSp>
      <p:pic>
        <p:nvPicPr>
          <p:cNvPr id="4" name="Picture 3">
            <a:extLst>
              <a:ext uri="{FF2B5EF4-FFF2-40B4-BE49-F238E27FC236}">
                <a16:creationId xmlns:a16="http://schemas.microsoft.com/office/drawing/2014/main" id="{088774EA-D610-C3B7-7367-9350538AC9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2094" y="4633436"/>
            <a:ext cx="9523809" cy="3390476"/>
          </a:xfrm>
          <a:prstGeom prst="rect">
            <a:avLst/>
          </a:prstGeom>
        </p:spPr>
      </p:pic>
    </p:spTree>
    <p:extLst>
      <p:ext uri="{BB962C8B-B14F-4D97-AF65-F5344CB8AC3E}">
        <p14:creationId xmlns:p14="http://schemas.microsoft.com/office/powerpoint/2010/main" val="3162552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9A38-F58F-9619-52B1-6B45F23E2A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EED5A9-EBFF-6ABA-CA22-D90DA76AD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Freeform 7">
            <a:extLst>
              <a:ext uri="{FF2B5EF4-FFF2-40B4-BE49-F238E27FC236}">
                <a16:creationId xmlns:a16="http://schemas.microsoft.com/office/drawing/2014/main" id="{BBA0CE08-0E11-9B4D-8652-CB85A9ACBD0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42B8B17E-CB55-11D3-DE8B-67F1AB44CF6F}"/>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38632A04-0844-AEAF-381E-699B3B8F417B}"/>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0F3C8B7B-899F-B8DE-6370-D33FAF5412D7}"/>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BD0C2D76-E81A-91D8-1271-B6A35305DC8E}"/>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525E5CAF-184E-2DA7-757C-F3242890F52D}"/>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GIẢI PHÁP</a:t>
              </a:r>
            </a:p>
          </p:txBody>
        </p:sp>
        <p:sp>
          <p:nvSpPr>
            <p:cNvPr id="23" name="Freeform 23">
              <a:extLst>
                <a:ext uri="{FF2B5EF4-FFF2-40B4-BE49-F238E27FC236}">
                  <a16:creationId xmlns:a16="http://schemas.microsoft.com/office/drawing/2014/main" id="{5176DA53-4183-DE52-0009-C2633464D55E}"/>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4"/>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9579C50A-C87A-FBC3-72B2-2E2D7D49FCEF}"/>
              </a:ext>
            </a:extLst>
          </p:cNvPr>
          <p:cNvSpPr/>
          <p:nvPr/>
        </p:nvSpPr>
        <p:spPr>
          <a:xfrm rot="203369">
            <a:off x="-2038666" y="5851471"/>
            <a:ext cx="15613996"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5">
              <a:alphaModFix amt="4000"/>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7" name="Group 16">
            <a:extLst>
              <a:ext uri="{FF2B5EF4-FFF2-40B4-BE49-F238E27FC236}">
                <a16:creationId xmlns:a16="http://schemas.microsoft.com/office/drawing/2014/main" id="{DD9992B7-A3AD-C48A-5212-E8A5ACBBA9ED}"/>
              </a:ext>
            </a:extLst>
          </p:cNvPr>
          <p:cNvGrpSpPr/>
          <p:nvPr/>
        </p:nvGrpSpPr>
        <p:grpSpPr>
          <a:xfrm>
            <a:off x="2138362" y="3674956"/>
            <a:ext cx="14011275" cy="2937087"/>
            <a:chOff x="1363995" y="3221880"/>
            <a:chExt cx="15773400" cy="4125626"/>
          </a:xfrm>
        </p:grpSpPr>
        <p:sp>
          <p:nvSpPr>
            <p:cNvPr id="24" name="Rounded Rectangle 13">
              <a:extLst>
                <a:ext uri="{FF2B5EF4-FFF2-40B4-BE49-F238E27FC236}">
                  <a16:creationId xmlns:a16="http://schemas.microsoft.com/office/drawing/2014/main" id="{BEB9543B-28D3-C686-E5B6-0EE93C1341C6}"/>
                </a:ext>
              </a:extLst>
            </p:cNvPr>
            <p:cNvSpPr/>
            <p:nvPr/>
          </p:nvSpPr>
          <p:spPr>
            <a:xfrm>
              <a:off x="1363995" y="3221880"/>
              <a:ext cx="7388485" cy="4125626"/>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800" b="1" dirty="0">
                  <a:solidFill>
                    <a:srgbClr val="1877F2"/>
                  </a:solidFill>
                </a:rPr>
                <a:t>Lắp đặt pin năng lượng mặt trời trên:</a:t>
              </a:r>
              <a:endParaRPr lang="en-US" sz="2800" b="1" dirty="0">
                <a:solidFill>
                  <a:srgbClr val="1877F2"/>
                </a:solidFill>
              </a:endParaRPr>
            </a:p>
            <a:p>
              <a:pPr marL="342900" indent="-342900">
                <a:lnSpc>
                  <a:spcPct val="150000"/>
                </a:lnSpc>
                <a:buFont typeface="Arial" panose="020B0604020202020204" pitchFamily="34" charset="0"/>
                <a:buChar char="•"/>
              </a:pPr>
              <a:r>
                <a:rPr lang="en-US" sz="2800" dirty="0" err="1">
                  <a:solidFill>
                    <a:srgbClr val="545454"/>
                  </a:solidFill>
                  <a:latin typeface="Arial" panose="020B0604020202020204" pitchFamily="34" charset="0"/>
                  <a:cs typeface="Arial" panose="020B0604020202020204" pitchFamily="34" charset="0"/>
                </a:rPr>
                <a:t>Mái</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chuồng</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trại</a:t>
              </a:r>
              <a:endParaRPr lang="vi-VN" sz="2800" dirty="0">
                <a:solidFill>
                  <a:srgbClr val="545454"/>
                </a:solidFill>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US" sz="2800" dirty="0" err="1">
                  <a:solidFill>
                    <a:srgbClr val="545454"/>
                  </a:solidFill>
                  <a:latin typeface="Arial" panose="020B0604020202020204" pitchFamily="34" charset="0"/>
                  <a:cs typeface="Arial" panose="020B0604020202020204" pitchFamily="34" charset="0"/>
                </a:rPr>
                <a:t>Mái</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nhà</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kho</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nhà</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xưởng</a:t>
              </a:r>
              <a:endParaRPr lang="en-US" sz="2800" dirty="0">
                <a:solidFill>
                  <a:srgbClr val="545454"/>
                </a:solidFill>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US" sz="2800" dirty="0" err="1">
                  <a:solidFill>
                    <a:srgbClr val="545454"/>
                  </a:solidFill>
                  <a:latin typeface="Arial" panose="020B0604020202020204" pitchFamily="34" charset="0"/>
                  <a:cs typeface="Arial" panose="020B0604020202020204" pitchFamily="34" charset="0"/>
                </a:rPr>
                <a:t>Cơ</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sở</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giết</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mổ</a:t>
              </a:r>
              <a:endParaRPr lang="en-US" sz="2800" dirty="0">
                <a:solidFill>
                  <a:srgbClr val="545454"/>
                </a:solidFill>
                <a:latin typeface="Arial" panose="020B0604020202020204" pitchFamily="34" charset="0"/>
                <a:cs typeface="Arial" panose="020B0604020202020204" pitchFamily="34" charset="0"/>
              </a:endParaRPr>
            </a:p>
          </p:txBody>
        </p:sp>
        <p:sp>
          <p:nvSpPr>
            <p:cNvPr id="25" name="Rounded Rectangle 13">
              <a:extLst>
                <a:ext uri="{FF2B5EF4-FFF2-40B4-BE49-F238E27FC236}">
                  <a16:creationId xmlns:a16="http://schemas.microsoft.com/office/drawing/2014/main" id="{E50EAD8B-5E2F-4DC8-7EBE-79AFDF77452D}"/>
                </a:ext>
              </a:extLst>
            </p:cNvPr>
            <p:cNvSpPr/>
            <p:nvPr/>
          </p:nvSpPr>
          <p:spPr>
            <a:xfrm>
              <a:off x="9099983" y="3221880"/>
              <a:ext cx="8037412" cy="4125626"/>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800" b="1" dirty="0" err="1">
                  <a:solidFill>
                    <a:srgbClr val="1877F2"/>
                  </a:solidFill>
                  <a:latin typeface="Arial" panose="020B0604020202020204" pitchFamily="34" charset="0"/>
                  <a:cs typeface="Arial" panose="020B0604020202020204" pitchFamily="34" charset="0"/>
                </a:rPr>
                <a:t>Sử</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dụng</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điện</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mặt</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trời</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trực</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tiếp</a:t>
              </a:r>
              <a:r>
                <a:rPr lang="en-US" sz="2800" b="1" dirty="0">
                  <a:solidFill>
                    <a:srgbClr val="1877F2"/>
                  </a:solidFill>
                  <a:latin typeface="Arial" panose="020B0604020202020204" pitchFamily="34" charset="0"/>
                  <a:cs typeface="Arial" panose="020B0604020202020204" pitchFamily="34" charset="0"/>
                </a:rPr>
                <a:t> </a:t>
              </a:r>
              <a:r>
                <a:rPr lang="en-US" sz="2800" b="1" dirty="0" err="1">
                  <a:solidFill>
                    <a:srgbClr val="1877F2"/>
                  </a:solidFill>
                  <a:latin typeface="Arial" panose="020B0604020202020204" pitchFamily="34" charset="0"/>
                  <a:cs typeface="Arial" panose="020B0604020202020204" pitchFamily="34" charset="0"/>
                </a:rPr>
                <a:t>cho</a:t>
              </a:r>
              <a:r>
                <a:rPr lang="en-US" sz="2800" b="1" dirty="0">
                  <a:solidFill>
                    <a:srgbClr val="1877F2"/>
                  </a:solidFill>
                  <a:latin typeface="Arial" panose="020B0604020202020204" pitchFamily="34" charset="0"/>
                  <a:cs typeface="Arial" panose="020B0604020202020204" pitchFamily="34" charset="0"/>
                </a:rPr>
                <a:t>:</a:t>
              </a:r>
            </a:p>
            <a:p>
              <a:pPr marL="457200" indent="-457200">
                <a:lnSpc>
                  <a:spcPct val="150000"/>
                </a:lnSpc>
                <a:buFont typeface="Arial" panose="020B0604020202020204" pitchFamily="34" charset="0"/>
                <a:buChar char="•"/>
              </a:pPr>
              <a:r>
                <a:rPr lang="en-US" sz="2800" dirty="0" err="1">
                  <a:solidFill>
                    <a:srgbClr val="545454"/>
                  </a:solidFill>
                  <a:latin typeface="Arial" panose="020B0604020202020204" pitchFamily="34" charset="0"/>
                  <a:cs typeface="Arial" panose="020B0604020202020204" pitchFamily="34" charset="0"/>
                </a:rPr>
                <a:t>Quạt</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thông</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gió</a:t>
              </a:r>
              <a:endParaRPr lang="vi-VN" sz="2800" dirty="0">
                <a:solidFill>
                  <a:srgbClr val="545454"/>
                </a:solidFill>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2800" dirty="0" err="1">
                  <a:solidFill>
                    <a:srgbClr val="545454"/>
                  </a:solidFill>
                  <a:latin typeface="Arial" panose="020B0604020202020204" pitchFamily="34" charset="0"/>
                  <a:cs typeface="Arial" panose="020B0604020202020204" pitchFamily="34" charset="0"/>
                </a:rPr>
                <a:t>Hệ</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thống</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làm</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mát</a:t>
              </a:r>
              <a:endParaRPr lang="vi-VN" sz="2800" dirty="0">
                <a:solidFill>
                  <a:srgbClr val="545454"/>
                </a:solidFill>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2800" dirty="0" err="1">
                  <a:solidFill>
                    <a:srgbClr val="545454"/>
                  </a:solidFill>
                  <a:latin typeface="Arial" panose="020B0604020202020204" pitchFamily="34" charset="0"/>
                  <a:cs typeface="Arial" panose="020B0604020202020204" pitchFamily="34" charset="0"/>
                </a:rPr>
                <a:t>Thiết</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bị</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chăn</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nuôi</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Thiết</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bị</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giết</a:t>
              </a:r>
              <a:r>
                <a:rPr lang="en-US" sz="2800" dirty="0">
                  <a:solidFill>
                    <a:srgbClr val="545454"/>
                  </a:solidFill>
                  <a:latin typeface="Arial" panose="020B0604020202020204" pitchFamily="34" charset="0"/>
                  <a:cs typeface="Arial" panose="020B0604020202020204" pitchFamily="34" charset="0"/>
                </a:rPr>
                <a:t> </a:t>
              </a:r>
              <a:r>
                <a:rPr lang="en-US" sz="2800" dirty="0" err="1">
                  <a:solidFill>
                    <a:srgbClr val="545454"/>
                  </a:solidFill>
                  <a:latin typeface="Arial" panose="020B0604020202020204" pitchFamily="34" charset="0"/>
                  <a:cs typeface="Arial" panose="020B0604020202020204" pitchFamily="34" charset="0"/>
                </a:rPr>
                <a:t>mổ</a:t>
              </a:r>
              <a:endParaRPr lang="vi-VN" sz="2800" dirty="0">
                <a:solidFill>
                  <a:srgbClr val="545454"/>
                </a:solidFill>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DCFC653D-E2FC-FB64-9409-231C51707D6F}"/>
              </a:ext>
            </a:extLst>
          </p:cNvPr>
          <p:cNvGrpSpPr/>
          <p:nvPr/>
        </p:nvGrpSpPr>
        <p:grpSpPr>
          <a:xfrm>
            <a:off x="426261" y="7591292"/>
            <a:ext cx="17166710" cy="2485533"/>
            <a:chOff x="0" y="167284"/>
            <a:chExt cx="21347420" cy="3314042"/>
          </a:xfrm>
        </p:grpSpPr>
        <p:grpSp>
          <p:nvGrpSpPr>
            <p:cNvPr id="28" name="Group 27">
              <a:extLst>
                <a:ext uri="{FF2B5EF4-FFF2-40B4-BE49-F238E27FC236}">
                  <a16:creationId xmlns:a16="http://schemas.microsoft.com/office/drawing/2014/main" id="{6685A7E9-52F8-DEF2-0A35-B0573DC9824D}"/>
                </a:ext>
              </a:extLst>
            </p:cNvPr>
            <p:cNvGrpSpPr/>
            <p:nvPr/>
          </p:nvGrpSpPr>
          <p:grpSpPr>
            <a:xfrm>
              <a:off x="0" y="167284"/>
              <a:ext cx="21347420" cy="3314042"/>
              <a:chOff x="0" y="-57150"/>
              <a:chExt cx="4770029" cy="740514"/>
            </a:xfrm>
          </p:grpSpPr>
          <p:sp>
            <p:nvSpPr>
              <p:cNvPr id="30" name="Freeform 12">
                <a:extLst>
                  <a:ext uri="{FF2B5EF4-FFF2-40B4-BE49-F238E27FC236}">
                    <a16:creationId xmlns:a16="http://schemas.microsoft.com/office/drawing/2014/main" id="{1874EE18-2E42-1EF8-7248-B97AD0BA91CC}"/>
                  </a:ext>
                </a:extLst>
              </p:cNvPr>
              <p:cNvSpPr/>
              <p:nvPr/>
            </p:nvSpPr>
            <p:spPr>
              <a:xfrm>
                <a:off x="9074" y="163097"/>
                <a:ext cx="4760955" cy="520267"/>
              </a:xfrm>
              <a:custGeom>
                <a:avLst/>
                <a:gdLst/>
                <a:ahLst/>
                <a:cxnLst/>
                <a:rect l="l" t="t" r="r" b="b"/>
                <a:pathLst>
                  <a:path w="4760955" h="520267">
                    <a:moveTo>
                      <a:pt x="53673" y="0"/>
                    </a:moveTo>
                    <a:lnTo>
                      <a:pt x="4707282" y="0"/>
                    </a:lnTo>
                    <a:cubicBezTo>
                      <a:pt x="4736925" y="0"/>
                      <a:pt x="4760955" y="24030"/>
                      <a:pt x="4760955" y="53673"/>
                    </a:cubicBezTo>
                    <a:lnTo>
                      <a:pt x="4760955" y="466594"/>
                    </a:lnTo>
                    <a:cubicBezTo>
                      <a:pt x="4760955" y="496237"/>
                      <a:pt x="4736925" y="520267"/>
                      <a:pt x="4707282" y="520267"/>
                    </a:cubicBezTo>
                    <a:lnTo>
                      <a:pt x="53673" y="520267"/>
                    </a:lnTo>
                    <a:cubicBezTo>
                      <a:pt x="39438" y="520267"/>
                      <a:pt x="25786" y="514613"/>
                      <a:pt x="15720" y="504547"/>
                    </a:cubicBezTo>
                    <a:cubicBezTo>
                      <a:pt x="5655" y="494481"/>
                      <a:pt x="0" y="480829"/>
                      <a:pt x="0" y="466594"/>
                    </a:cubicBezTo>
                    <a:lnTo>
                      <a:pt x="0" y="53673"/>
                    </a:lnTo>
                    <a:cubicBezTo>
                      <a:pt x="0" y="24030"/>
                      <a:pt x="24030" y="0"/>
                      <a:pt x="53673" y="0"/>
                    </a:cubicBezTo>
                    <a:close/>
                  </a:path>
                </a:pathLst>
              </a:custGeom>
              <a:solidFill>
                <a:srgbClr val="FFFFFF"/>
              </a:solidFill>
            </p:spPr>
            <p:txBody>
              <a:bodyPr/>
              <a:lstStyle/>
              <a:p>
                <a:endParaRPr lang="en-US"/>
              </a:p>
            </p:txBody>
          </p:sp>
          <p:sp>
            <p:nvSpPr>
              <p:cNvPr id="31" name="TextBox 13">
                <a:extLst>
                  <a:ext uri="{FF2B5EF4-FFF2-40B4-BE49-F238E27FC236}">
                    <a16:creationId xmlns:a16="http://schemas.microsoft.com/office/drawing/2014/main" id="{F8131B98-99F9-839B-5219-DDD5BAF4658C}"/>
                  </a:ext>
                </a:extLst>
              </p:cNvPr>
              <p:cNvSpPr txBox="1"/>
              <p:nvPr/>
            </p:nvSpPr>
            <p:spPr>
              <a:xfrm>
                <a:off x="0" y="-57150"/>
                <a:ext cx="4760955" cy="577417"/>
              </a:xfrm>
              <a:prstGeom prst="rect">
                <a:avLst/>
              </a:prstGeom>
            </p:spPr>
            <p:txBody>
              <a:bodyPr lIns="23386" tIns="23386" rIns="23386" bIns="23386"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60"/>
                  </a:lnSpc>
                  <a:spcBef>
                    <a:spcPct val="0"/>
                  </a:spcBef>
                </a:pPr>
                <a:endParaRPr/>
              </a:p>
            </p:txBody>
          </p:sp>
        </p:grpSp>
        <p:sp>
          <p:nvSpPr>
            <p:cNvPr id="29" name="TextBox 19">
              <a:extLst>
                <a:ext uri="{FF2B5EF4-FFF2-40B4-BE49-F238E27FC236}">
                  <a16:creationId xmlns:a16="http://schemas.microsoft.com/office/drawing/2014/main" id="{89D801D5-A0B4-A3E1-EF0E-93E3CE87180A}"/>
                </a:ext>
              </a:extLst>
            </p:cNvPr>
            <p:cNvSpPr txBox="1"/>
            <p:nvPr/>
          </p:nvSpPr>
          <p:spPr>
            <a:xfrm>
              <a:off x="507596" y="902486"/>
              <a:ext cx="20291614" cy="2518382"/>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8000"/>
                </a:lnSpc>
              </a:pPr>
              <a:r>
                <a:rPr lang="en-US" sz="3200" b="1" dirty="0">
                  <a:solidFill>
                    <a:srgbClr val="1877F2"/>
                  </a:solidFill>
                  <a:latin typeface="Arial (Body)"/>
                </a:rPr>
                <a:t>Stride </a:t>
              </a:r>
              <a:r>
                <a:rPr lang="en-US" sz="3200" b="1" dirty="0" err="1">
                  <a:solidFill>
                    <a:srgbClr val="1877F2"/>
                  </a:solidFill>
                  <a:latin typeface="Arial (Body)"/>
                </a:rPr>
                <a:t>cung</a:t>
              </a:r>
              <a:r>
                <a:rPr lang="en-US" sz="3200" b="1" dirty="0">
                  <a:solidFill>
                    <a:srgbClr val="1877F2"/>
                  </a:solidFill>
                  <a:latin typeface="Arial (Body)"/>
                </a:rPr>
                <a:t> </a:t>
              </a:r>
              <a:r>
                <a:rPr lang="en-US" sz="3200" b="1" dirty="0" err="1">
                  <a:solidFill>
                    <a:srgbClr val="1877F2"/>
                  </a:solidFill>
                  <a:latin typeface="Arial (Body)"/>
                </a:rPr>
                <a:t>cấp</a:t>
              </a:r>
              <a:r>
                <a:rPr lang="en-US" sz="3200" b="1" dirty="0">
                  <a:solidFill>
                    <a:srgbClr val="1877F2"/>
                  </a:solidFill>
                  <a:latin typeface="Arial (Body)"/>
                </a:rPr>
                <a:t> </a:t>
              </a:r>
              <a:r>
                <a:rPr lang="en-US" sz="3200" b="1" dirty="0" err="1">
                  <a:solidFill>
                    <a:srgbClr val="1877F2"/>
                  </a:solidFill>
                  <a:latin typeface="Arial (Body)"/>
                </a:rPr>
                <a:t>giải</a:t>
              </a:r>
              <a:r>
                <a:rPr lang="en-US" sz="3200" b="1" dirty="0">
                  <a:solidFill>
                    <a:srgbClr val="1877F2"/>
                  </a:solidFill>
                  <a:latin typeface="Arial (Body)"/>
                </a:rPr>
                <a:t> </a:t>
              </a:r>
              <a:r>
                <a:rPr lang="en-US" sz="3200" b="1" dirty="0" err="1">
                  <a:solidFill>
                    <a:srgbClr val="1877F2"/>
                  </a:solidFill>
                  <a:latin typeface="Arial (Body)"/>
                </a:rPr>
                <a:t>pháp</a:t>
              </a:r>
              <a:r>
                <a:rPr lang="en-US" sz="3200" b="1" dirty="0">
                  <a:solidFill>
                    <a:srgbClr val="1877F2"/>
                  </a:solidFill>
                  <a:latin typeface="Arial (Body)"/>
                </a:rPr>
                <a:t> </a:t>
              </a:r>
              <a:r>
                <a:rPr lang="en-US" sz="3200" b="1" dirty="0" err="1">
                  <a:solidFill>
                    <a:srgbClr val="1877F2"/>
                  </a:solidFill>
                  <a:latin typeface="Arial (Body)"/>
                </a:rPr>
                <a:t>toàn</a:t>
              </a:r>
              <a:r>
                <a:rPr lang="en-US" sz="3200" b="1" dirty="0">
                  <a:solidFill>
                    <a:srgbClr val="1877F2"/>
                  </a:solidFill>
                  <a:latin typeface="Arial (Body)"/>
                </a:rPr>
                <a:t> </a:t>
              </a:r>
              <a:r>
                <a:rPr lang="en-US" sz="3200" b="1" dirty="0" err="1">
                  <a:solidFill>
                    <a:srgbClr val="1877F2"/>
                  </a:solidFill>
                  <a:latin typeface="Arial (Body)"/>
                </a:rPr>
                <a:t>diện</a:t>
              </a:r>
              <a:r>
                <a:rPr lang="en-US" sz="3200" b="1" dirty="0">
                  <a:solidFill>
                    <a:srgbClr val="1877F2"/>
                  </a:solidFill>
                  <a:latin typeface="Arial (Body)"/>
                </a:rPr>
                <a:t>:</a:t>
              </a:r>
            </a:p>
            <a:p>
              <a:pPr algn="ctr">
                <a:lnSpc>
                  <a:spcPts val="8000"/>
                </a:lnSpc>
              </a:pPr>
              <a:r>
                <a:rPr lang="en-US" sz="3200" b="1" dirty="0">
                  <a:solidFill>
                    <a:srgbClr val="1877F2"/>
                  </a:solidFill>
                  <a:latin typeface="Arial (Body)"/>
                  <a:ea typeface="Mulish 1"/>
                  <a:cs typeface="Arial" panose="020B0604020202020204" pitchFamily="34" charset="0"/>
                  <a:sym typeface="Mulish 1"/>
                </a:rPr>
                <a:t>TÀI CHÍNH – KỸ THUẬT – LẮP ĐẶT – BẢO HIỂM</a:t>
              </a:r>
            </a:p>
          </p:txBody>
        </p:sp>
      </p:grpSp>
    </p:spTree>
    <p:extLst>
      <p:ext uri="{BB962C8B-B14F-4D97-AF65-F5344CB8AC3E}">
        <p14:creationId xmlns:p14="http://schemas.microsoft.com/office/powerpoint/2010/main" val="2711159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A4473-6BF0-1C12-DE2B-3AAAAAE29F9F}"/>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14606BAF-61ED-BCB5-702B-E2920C68EEFF}"/>
              </a:ext>
            </a:extLst>
          </p:cNvPr>
          <p:cNvSpPr/>
          <p:nvPr/>
        </p:nvSpPr>
        <p:spPr>
          <a:xfrm>
            <a:off x="0" y="-11061"/>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9999"/>
            </a:blip>
            <a:stretch>
              <a:fillRect t="-12134" r="-4720" b="-12134"/>
            </a:stretch>
          </a:blipFill>
        </p:spPr>
        <p:txBody>
          <a:bodyPr/>
          <a:lstStyle/>
          <a:p>
            <a:endParaRPr lang="en-US" dirty="0"/>
          </a:p>
        </p:txBody>
      </p:sp>
      <p:grpSp>
        <p:nvGrpSpPr>
          <p:cNvPr id="18" name="Group 18">
            <a:extLst>
              <a:ext uri="{FF2B5EF4-FFF2-40B4-BE49-F238E27FC236}">
                <a16:creationId xmlns:a16="http://schemas.microsoft.com/office/drawing/2014/main" id="{79171CB8-AF72-B477-3D34-79D3C97DDAAE}"/>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6A3C800E-D4C6-851F-2CCD-ED9EC35F0D58}"/>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63354D88-7B56-0AD1-7C7C-ABEDCA75FB00}"/>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6D321FAB-6EF6-ACF8-856F-8DD2C1A98F9F}"/>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A57FC248-9E4D-4DF0-8030-60B73C525439}"/>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LỢI ÍCH</a:t>
              </a:r>
            </a:p>
          </p:txBody>
        </p:sp>
        <p:sp>
          <p:nvSpPr>
            <p:cNvPr id="23" name="Freeform 23">
              <a:extLst>
                <a:ext uri="{FF2B5EF4-FFF2-40B4-BE49-F238E27FC236}">
                  <a16:creationId xmlns:a16="http://schemas.microsoft.com/office/drawing/2014/main" id="{4088C4A8-E9BC-4A91-8603-AF40C331EFB4}"/>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4"/>
              <a:stretch>
                <a:fillRect/>
              </a:stretch>
            </a:blipFill>
          </p:spPr>
          <p:txBody>
            <a:bodyPr/>
            <a:lstStyle/>
            <a:p>
              <a:endParaRPr lang="en-US" b="1">
                <a:latin typeface="Mulish" pitchFamily="2" charset="0"/>
              </a:endParaRPr>
            </a:p>
          </p:txBody>
        </p:sp>
      </p:grpSp>
      <p:grpSp>
        <p:nvGrpSpPr>
          <p:cNvPr id="40" name="Group 18">
            <a:extLst>
              <a:ext uri="{FF2B5EF4-FFF2-40B4-BE49-F238E27FC236}">
                <a16:creationId xmlns:a16="http://schemas.microsoft.com/office/drawing/2014/main" id="{57E215C5-1608-951C-75A3-3D3DDA39773E}"/>
              </a:ext>
            </a:extLst>
          </p:cNvPr>
          <p:cNvGrpSpPr/>
          <p:nvPr/>
        </p:nvGrpSpPr>
        <p:grpSpPr>
          <a:xfrm>
            <a:off x="11895248" y="5353856"/>
            <a:ext cx="856164" cy="856164"/>
            <a:chOff x="0" y="0"/>
            <a:chExt cx="812800" cy="812800"/>
          </a:xfrm>
        </p:grpSpPr>
        <p:sp>
          <p:nvSpPr>
            <p:cNvPr id="41" name="Freeform 19">
              <a:extLst>
                <a:ext uri="{FF2B5EF4-FFF2-40B4-BE49-F238E27FC236}">
                  <a16:creationId xmlns:a16="http://schemas.microsoft.com/office/drawing/2014/main" id="{5757F57F-2232-428D-94CA-B8CF126E8EDF}"/>
                </a:ext>
              </a:extLst>
            </p:cNvPr>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1877F2">
                <a:alpha val="4706"/>
              </a:srgbClr>
            </a:solidFill>
          </p:spPr>
          <p:txBody>
            <a:bodyPr/>
            <a:lstStyle/>
            <a:p>
              <a:endParaRPr lang="en-US"/>
            </a:p>
          </p:txBody>
        </p:sp>
        <p:sp>
          <p:nvSpPr>
            <p:cNvPr id="42" name="TextBox 20">
              <a:extLst>
                <a:ext uri="{FF2B5EF4-FFF2-40B4-BE49-F238E27FC236}">
                  <a16:creationId xmlns:a16="http://schemas.microsoft.com/office/drawing/2014/main" id="{2BEC6064-F145-EB72-4869-0F019CC5344D}"/>
                </a:ext>
              </a:extLst>
            </p:cNvPr>
            <p:cNvSpPr txBox="1"/>
            <p:nvPr/>
          </p:nvSpPr>
          <p:spPr>
            <a:xfrm>
              <a:off x="0" y="165100"/>
              <a:ext cx="711200" cy="444500"/>
            </a:xfrm>
            <a:prstGeom prst="rect">
              <a:avLst/>
            </a:prstGeom>
          </p:spPr>
          <p:txBody>
            <a:bodyPr lIns="50800" tIns="50800" rIns="50800" bIns="50800" rtlCol="0" anchor="ctr"/>
            <a:lstStyle/>
            <a:p>
              <a:pPr algn="ctr">
                <a:lnSpc>
                  <a:spcPts val="3360"/>
                </a:lnSpc>
              </a:pPr>
              <a:endParaRPr/>
            </a:p>
          </p:txBody>
        </p:sp>
      </p:grpSp>
      <p:grpSp>
        <p:nvGrpSpPr>
          <p:cNvPr id="28" name="Group 27">
            <a:extLst>
              <a:ext uri="{FF2B5EF4-FFF2-40B4-BE49-F238E27FC236}">
                <a16:creationId xmlns:a16="http://schemas.microsoft.com/office/drawing/2014/main" id="{9B79D551-3990-02E8-EDBB-C01530C4E1BA}"/>
              </a:ext>
            </a:extLst>
          </p:cNvPr>
          <p:cNvGrpSpPr/>
          <p:nvPr/>
        </p:nvGrpSpPr>
        <p:grpSpPr>
          <a:xfrm>
            <a:off x="774092" y="2810055"/>
            <a:ext cx="16739816" cy="5435418"/>
            <a:chOff x="1423412" y="2368937"/>
            <a:chExt cx="15191628" cy="4371929"/>
          </a:xfrm>
        </p:grpSpPr>
        <p:grpSp>
          <p:nvGrpSpPr>
            <p:cNvPr id="3" name="Group 2">
              <a:extLst>
                <a:ext uri="{FF2B5EF4-FFF2-40B4-BE49-F238E27FC236}">
                  <a16:creationId xmlns:a16="http://schemas.microsoft.com/office/drawing/2014/main" id="{EA5C7B30-F6D1-1437-1138-5B7EDBF46816}"/>
                </a:ext>
              </a:extLst>
            </p:cNvPr>
            <p:cNvGrpSpPr/>
            <p:nvPr/>
          </p:nvGrpSpPr>
          <p:grpSpPr>
            <a:xfrm>
              <a:off x="1423412" y="2410712"/>
              <a:ext cx="4719792" cy="4330154"/>
              <a:chOff x="189686" y="2261146"/>
              <a:chExt cx="4719792" cy="4330154"/>
            </a:xfrm>
          </p:grpSpPr>
          <p:grpSp>
            <p:nvGrpSpPr>
              <p:cNvPr id="12" name="Group 12">
                <a:extLst>
                  <a:ext uri="{FF2B5EF4-FFF2-40B4-BE49-F238E27FC236}">
                    <a16:creationId xmlns:a16="http://schemas.microsoft.com/office/drawing/2014/main" id="{B198F05F-8F72-1AC3-6409-02F6B04C68A6}"/>
                  </a:ext>
                </a:extLst>
              </p:cNvPr>
              <p:cNvGrpSpPr/>
              <p:nvPr/>
            </p:nvGrpSpPr>
            <p:grpSpPr>
              <a:xfrm>
                <a:off x="189686" y="2261146"/>
                <a:ext cx="4719792" cy="4330154"/>
                <a:chOff x="0" y="0"/>
                <a:chExt cx="1675287" cy="1959996"/>
              </a:xfrm>
            </p:grpSpPr>
            <p:sp>
              <p:nvSpPr>
                <p:cNvPr id="13" name="Freeform 13">
                  <a:extLst>
                    <a:ext uri="{FF2B5EF4-FFF2-40B4-BE49-F238E27FC236}">
                      <a16:creationId xmlns:a16="http://schemas.microsoft.com/office/drawing/2014/main" id="{E8FC2DBD-9305-CE34-0EDF-889F94C2D1F9}"/>
                    </a:ext>
                  </a:extLst>
                </p:cNvPr>
                <p:cNvSpPr/>
                <p:nvPr/>
              </p:nvSpPr>
              <p:spPr>
                <a:xfrm>
                  <a:off x="0" y="0"/>
                  <a:ext cx="1675287" cy="1959996"/>
                </a:xfrm>
                <a:custGeom>
                  <a:avLst/>
                  <a:gdLst/>
                  <a:ahLst/>
                  <a:cxnLst/>
                  <a:rect l="l" t="t" r="r" b="b"/>
                  <a:pathLst>
                    <a:path w="1675287" h="1959996">
                      <a:moveTo>
                        <a:pt x="1550827" y="1959996"/>
                      </a:moveTo>
                      <a:lnTo>
                        <a:pt x="124460" y="1959996"/>
                      </a:lnTo>
                      <a:cubicBezTo>
                        <a:pt x="55880" y="1959996"/>
                        <a:pt x="0" y="1904116"/>
                        <a:pt x="0" y="1835536"/>
                      </a:cubicBezTo>
                      <a:lnTo>
                        <a:pt x="0" y="124460"/>
                      </a:lnTo>
                      <a:cubicBezTo>
                        <a:pt x="0" y="55880"/>
                        <a:pt x="55880" y="0"/>
                        <a:pt x="124460" y="0"/>
                      </a:cubicBezTo>
                      <a:lnTo>
                        <a:pt x="1550827" y="0"/>
                      </a:lnTo>
                      <a:cubicBezTo>
                        <a:pt x="1619407" y="0"/>
                        <a:pt x="1675287" y="55880"/>
                        <a:pt x="1675287" y="124460"/>
                      </a:cubicBezTo>
                      <a:lnTo>
                        <a:pt x="1675287" y="1835536"/>
                      </a:lnTo>
                      <a:cubicBezTo>
                        <a:pt x="1675287" y="1904116"/>
                        <a:pt x="1619407" y="1959996"/>
                        <a:pt x="1550827" y="1959996"/>
                      </a:cubicBezTo>
                      <a:close/>
                    </a:path>
                  </a:pathLst>
                </a:custGeom>
                <a:solidFill>
                  <a:srgbClr val="1877F2">
                    <a:alpha val="4706"/>
                  </a:srgbClr>
                </a:solidFill>
              </p:spPr>
              <p:txBody>
                <a:bodyPr/>
                <a:lstStyle/>
                <a:p>
                  <a:endParaRPr lang="en-US"/>
                </a:p>
              </p:txBody>
            </p:sp>
          </p:grpSp>
          <p:sp>
            <p:nvSpPr>
              <p:cNvPr id="46" name="TextBox 24">
                <a:extLst>
                  <a:ext uri="{FF2B5EF4-FFF2-40B4-BE49-F238E27FC236}">
                    <a16:creationId xmlns:a16="http://schemas.microsoft.com/office/drawing/2014/main" id="{ABB56E5A-CDA9-1C68-567E-854F333CB2B7}"/>
                  </a:ext>
                </a:extLst>
              </p:cNvPr>
              <p:cNvSpPr txBox="1"/>
              <p:nvPr/>
            </p:nvSpPr>
            <p:spPr>
              <a:xfrm>
                <a:off x="440668" y="3033694"/>
                <a:ext cx="4350715" cy="2618537"/>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vi-VN" sz="2400" dirty="0">
                    <a:solidFill>
                      <a:srgbClr val="545454"/>
                    </a:solidFill>
                    <a:latin typeface="Arial (Body)"/>
                  </a:rPr>
                  <a:t>Giảm mạnh chi phí điện hàng tháng</a:t>
                </a:r>
                <a:endParaRPr lang="en-US" sz="2400" dirty="0">
                  <a:solidFill>
                    <a:srgbClr val="545454"/>
                  </a:solidFill>
                  <a:latin typeface="Arial (Body)"/>
                </a:endParaRPr>
              </a:p>
              <a:p>
                <a:pPr marL="342900" indent="-342900">
                  <a:lnSpc>
                    <a:spcPct val="150000"/>
                  </a:lnSpc>
                  <a:buFont typeface="Arial" panose="020B0604020202020204" pitchFamily="34" charset="0"/>
                  <a:buChar char="•"/>
                </a:pPr>
                <a:endParaRPr lang="vi-VN" sz="2400" dirty="0">
                  <a:solidFill>
                    <a:srgbClr val="545454"/>
                  </a:solidFill>
                  <a:latin typeface="Arial (Body)"/>
                </a:endParaRPr>
              </a:p>
              <a:p>
                <a:pPr marL="342900" indent="-342900">
                  <a:lnSpc>
                    <a:spcPct val="150000"/>
                  </a:lnSpc>
                  <a:buFont typeface="Arial" panose="020B0604020202020204" pitchFamily="34" charset="0"/>
                  <a:buChar char="•"/>
                </a:pPr>
                <a:r>
                  <a:rPr lang="en-US" sz="2400" dirty="0" err="1">
                    <a:solidFill>
                      <a:srgbClr val="545454"/>
                    </a:solidFill>
                    <a:latin typeface="Arial (Body)"/>
                  </a:rPr>
                  <a:t>Tối</a:t>
                </a:r>
                <a:r>
                  <a:rPr lang="en-US" sz="2400" dirty="0">
                    <a:solidFill>
                      <a:srgbClr val="545454"/>
                    </a:solidFill>
                    <a:latin typeface="Arial (Body)"/>
                  </a:rPr>
                  <a:t> </a:t>
                </a:r>
                <a:r>
                  <a:rPr lang="en-US" sz="2400" dirty="0" err="1">
                    <a:solidFill>
                      <a:srgbClr val="545454"/>
                    </a:solidFill>
                    <a:latin typeface="Arial (Body)"/>
                  </a:rPr>
                  <a:t>ưu</a:t>
                </a:r>
                <a:r>
                  <a:rPr lang="en-US" sz="2400" dirty="0">
                    <a:solidFill>
                      <a:srgbClr val="545454"/>
                    </a:solidFill>
                    <a:latin typeface="Arial (Body)"/>
                  </a:rPr>
                  <a:t> </a:t>
                </a:r>
                <a:r>
                  <a:rPr lang="en-US" sz="2400" dirty="0" err="1">
                    <a:solidFill>
                      <a:srgbClr val="545454"/>
                    </a:solidFill>
                    <a:latin typeface="Arial (Body)"/>
                  </a:rPr>
                  <a:t>được</a:t>
                </a:r>
                <a:r>
                  <a:rPr lang="en-US" sz="2400" dirty="0">
                    <a:solidFill>
                      <a:srgbClr val="545454"/>
                    </a:solidFill>
                    <a:latin typeface="Arial (Body)"/>
                  </a:rPr>
                  <a:t> </a:t>
                </a:r>
                <a:r>
                  <a:rPr lang="en-US" sz="2400" dirty="0" err="1">
                    <a:solidFill>
                      <a:srgbClr val="545454"/>
                    </a:solidFill>
                    <a:latin typeface="Arial (Body)"/>
                  </a:rPr>
                  <a:t>nguồn</a:t>
                </a:r>
                <a:r>
                  <a:rPr lang="en-US" sz="2400" dirty="0">
                    <a:solidFill>
                      <a:srgbClr val="545454"/>
                    </a:solidFill>
                    <a:latin typeface="Arial (Body)"/>
                  </a:rPr>
                  <a:t> </a:t>
                </a:r>
                <a:r>
                  <a:rPr lang="en-US" sz="2400" dirty="0" err="1">
                    <a:solidFill>
                      <a:srgbClr val="545454"/>
                    </a:solidFill>
                    <a:latin typeface="Arial (Body)"/>
                  </a:rPr>
                  <a:t>vốn</a:t>
                </a:r>
                <a:r>
                  <a:rPr lang="en-US" sz="2400" dirty="0">
                    <a:solidFill>
                      <a:srgbClr val="545454"/>
                    </a:solidFill>
                    <a:latin typeface="Arial (Body)"/>
                  </a:rPr>
                  <a:t> </a:t>
                </a:r>
                <a:r>
                  <a:rPr lang="en-US" sz="2400" dirty="0" err="1">
                    <a:solidFill>
                      <a:srgbClr val="545454"/>
                    </a:solidFill>
                    <a:latin typeface="Arial (Body)"/>
                  </a:rPr>
                  <a:t>không</a:t>
                </a:r>
                <a:r>
                  <a:rPr lang="en-US" sz="2400" dirty="0">
                    <a:solidFill>
                      <a:srgbClr val="545454"/>
                    </a:solidFill>
                    <a:latin typeface="Arial (Body)"/>
                  </a:rPr>
                  <a:t> </a:t>
                </a:r>
                <a:r>
                  <a:rPr lang="en-US" sz="2400" dirty="0" err="1">
                    <a:solidFill>
                      <a:srgbClr val="545454"/>
                    </a:solidFill>
                    <a:latin typeface="Arial (Body)"/>
                  </a:rPr>
                  <a:t>cần</a:t>
                </a:r>
                <a:r>
                  <a:rPr lang="en-US" sz="2400" dirty="0">
                    <a:solidFill>
                      <a:srgbClr val="545454"/>
                    </a:solidFill>
                    <a:latin typeface="Arial (Body)"/>
                  </a:rPr>
                  <a:t> </a:t>
                </a:r>
                <a:r>
                  <a:rPr lang="en-US" sz="2400" dirty="0" err="1">
                    <a:solidFill>
                      <a:srgbClr val="545454"/>
                    </a:solidFill>
                    <a:latin typeface="Arial (Body)"/>
                  </a:rPr>
                  <a:t>tài</a:t>
                </a:r>
                <a:r>
                  <a:rPr lang="en-US" sz="2400" dirty="0">
                    <a:solidFill>
                      <a:srgbClr val="545454"/>
                    </a:solidFill>
                    <a:latin typeface="Arial (Body)"/>
                  </a:rPr>
                  <a:t> </a:t>
                </a:r>
                <a:r>
                  <a:rPr lang="en-US" sz="2400" dirty="0" err="1">
                    <a:solidFill>
                      <a:srgbClr val="545454"/>
                    </a:solidFill>
                    <a:latin typeface="Arial (Body)"/>
                  </a:rPr>
                  <a:t>sản</a:t>
                </a:r>
                <a:r>
                  <a:rPr lang="en-US" sz="2400" dirty="0">
                    <a:solidFill>
                      <a:srgbClr val="545454"/>
                    </a:solidFill>
                    <a:latin typeface="Arial (Body)"/>
                  </a:rPr>
                  <a:t> </a:t>
                </a:r>
                <a:r>
                  <a:rPr lang="en-US" sz="2400" dirty="0" err="1">
                    <a:solidFill>
                      <a:srgbClr val="545454"/>
                    </a:solidFill>
                    <a:latin typeface="Arial (Body)"/>
                  </a:rPr>
                  <a:t>thế</a:t>
                </a:r>
                <a:r>
                  <a:rPr lang="en-US" sz="2400" dirty="0">
                    <a:solidFill>
                      <a:srgbClr val="545454"/>
                    </a:solidFill>
                    <a:latin typeface="Arial (Body)"/>
                  </a:rPr>
                  <a:t> </a:t>
                </a:r>
                <a:r>
                  <a:rPr lang="en-US" sz="2400" dirty="0" err="1">
                    <a:solidFill>
                      <a:srgbClr val="545454"/>
                    </a:solidFill>
                    <a:latin typeface="Arial (Body)"/>
                  </a:rPr>
                  <a:t>chấp</a:t>
                </a:r>
                <a:r>
                  <a:rPr lang="en-US" sz="2400" dirty="0">
                    <a:solidFill>
                      <a:srgbClr val="545454"/>
                    </a:solidFill>
                    <a:latin typeface="Arial (Body)"/>
                  </a:rPr>
                  <a:t>, </a:t>
                </a:r>
                <a:r>
                  <a:rPr lang="en-US" sz="2400" dirty="0" err="1">
                    <a:solidFill>
                      <a:srgbClr val="545454"/>
                    </a:solidFill>
                    <a:latin typeface="Arial (Body)"/>
                  </a:rPr>
                  <a:t>hồ</a:t>
                </a:r>
                <a:r>
                  <a:rPr lang="en-US" sz="2400" dirty="0">
                    <a:solidFill>
                      <a:srgbClr val="545454"/>
                    </a:solidFill>
                    <a:latin typeface="Arial (Body)"/>
                  </a:rPr>
                  <a:t> </a:t>
                </a:r>
                <a:r>
                  <a:rPr lang="en-US" sz="2400" dirty="0" err="1">
                    <a:solidFill>
                      <a:srgbClr val="545454"/>
                    </a:solidFill>
                    <a:latin typeface="Arial (Body)"/>
                  </a:rPr>
                  <a:t>sơ</a:t>
                </a:r>
                <a:r>
                  <a:rPr lang="en-US" sz="2400" dirty="0">
                    <a:solidFill>
                      <a:srgbClr val="545454"/>
                    </a:solidFill>
                    <a:latin typeface="Arial (Body)"/>
                  </a:rPr>
                  <a:t> </a:t>
                </a:r>
                <a:r>
                  <a:rPr lang="en-US" sz="2400" dirty="0" err="1">
                    <a:solidFill>
                      <a:srgbClr val="545454"/>
                    </a:solidFill>
                    <a:latin typeface="Arial (Body)"/>
                  </a:rPr>
                  <a:t>phức</a:t>
                </a:r>
                <a:r>
                  <a:rPr lang="en-US" sz="2400" dirty="0">
                    <a:solidFill>
                      <a:srgbClr val="545454"/>
                    </a:solidFill>
                    <a:latin typeface="Arial (Body)"/>
                  </a:rPr>
                  <a:t> </a:t>
                </a:r>
                <a:r>
                  <a:rPr lang="en-US" sz="2400" dirty="0" err="1">
                    <a:solidFill>
                      <a:srgbClr val="545454"/>
                    </a:solidFill>
                    <a:latin typeface="Arial (Body)"/>
                  </a:rPr>
                  <a:t>tạp</a:t>
                </a:r>
                <a:r>
                  <a:rPr lang="en-US" sz="2400" dirty="0">
                    <a:solidFill>
                      <a:srgbClr val="545454"/>
                    </a:solidFill>
                    <a:latin typeface="Arial (Body)"/>
                  </a:rPr>
                  <a:t>.</a:t>
                </a:r>
                <a:endParaRPr lang="vi-VN" sz="2400" dirty="0">
                  <a:solidFill>
                    <a:srgbClr val="545454"/>
                  </a:solidFill>
                  <a:latin typeface="Arial (Body)"/>
                </a:endParaRPr>
              </a:p>
            </p:txBody>
          </p:sp>
          <p:sp>
            <p:nvSpPr>
              <p:cNvPr id="47" name="TextBox 25">
                <a:extLst>
                  <a:ext uri="{FF2B5EF4-FFF2-40B4-BE49-F238E27FC236}">
                    <a16:creationId xmlns:a16="http://schemas.microsoft.com/office/drawing/2014/main" id="{B26155D7-9BC2-4C8B-2DF5-355A16BA757B}"/>
                  </a:ext>
                </a:extLst>
              </p:cNvPr>
              <p:cNvSpPr txBox="1"/>
              <p:nvPr/>
            </p:nvSpPr>
            <p:spPr>
              <a:xfrm>
                <a:off x="621035" y="2473941"/>
                <a:ext cx="3857094" cy="329510"/>
              </a:xfrm>
              <a:prstGeom prst="rect">
                <a:avLst/>
              </a:prstGeom>
            </p:spPr>
            <p:txBody>
              <a:bodyPr wrap="square" lIns="0" tIns="0" rIns="0" bIns="0" rtlCol="0" anchor="t">
                <a:spAutoFit/>
              </a:bodyPr>
              <a:lstStyle/>
              <a:p>
                <a:pPr algn="ctr">
                  <a:lnSpc>
                    <a:spcPts val="3500"/>
                  </a:lnSpc>
                </a:pPr>
                <a:r>
                  <a:rPr lang="en-US" sz="2500" b="1" dirty="0">
                    <a:solidFill>
                      <a:srgbClr val="1877F2"/>
                    </a:solidFill>
                    <a:latin typeface="Arial" panose="020B0604020202020204" pitchFamily="34" charset="0"/>
                    <a:ea typeface="Mulish 2"/>
                    <a:cs typeface="Arial" panose="020B0604020202020204" pitchFamily="34" charset="0"/>
                    <a:sym typeface="Mulish 2"/>
                  </a:rPr>
                  <a:t>Chi </a:t>
                </a:r>
                <a:r>
                  <a:rPr lang="en-US" sz="2500" b="1" dirty="0" err="1">
                    <a:solidFill>
                      <a:srgbClr val="1877F2"/>
                    </a:solidFill>
                    <a:latin typeface="Arial" panose="020B0604020202020204" pitchFamily="34" charset="0"/>
                    <a:ea typeface="Mulish 2"/>
                    <a:cs typeface="Arial" panose="020B0604020202020204" pitchFamily="34" charset="0"/>
                    <a:sym typeface="Mulish 2"/>
                  </a:rPr>
                  <a:t>phí</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và</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nguồn</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vốn</a:t>
                </a:r>
                <a:endParaRPr lang="en-US" sz="2500" b="1" dirty="0">
                  <a:solidFill>
                    <a:srgbClr val="1877F2"/>
                  </a:solidFill>
                  <a:latin typeface="Arial" panose="020B0604020202020204" pitchFamily="34" charset="0"/>
                  <a:ea typeface="Mulish 2"/>
                  <a:cs typeface="Arial" panose="020B0604020202020204" pitchFamily="34" charset="0"/>
                  <a:sym typeface="Mulish 2"/>
                </a:endParaRPr>
              </a:p>
            </p:txBody>
          </p:sp>
        </p:grpSp>
        <p:grpSp>
          <p:nvGrpSpPr>
            <p:cNvPr id="4" name="Group 3">
              <a:extLst>
                <a:ext uri="{FF2B5EF4-FFF2-40B4-BE49-F238E27FC236}">
                  <a16:creationId xmlns:a16="http://schemas.microsoft.com/office/drawing/2014/main" id="{80395F02-7228-C2BA-C7B9-4428D4A0A9F5}"/>
                </a:ext>
              </a:extLst>
            </p:cNvPr>
            <p:cNvGrpSpPr/>
            <p:nvPr/>
          </p:nvGrpSpPr>
          <p:grpSpPr>
            <a:xfrm>
              <a:off x="6659330" y="2410712"/>
              <a:ext cx="4719792" cy="4330154"/>
              <a:chOff x="189686" y="2261146"/>
              <a:chExt cx="4719792" cy="4330154"/>
            </a:xfrm>
          </p:grpSpPr>
          <p:grpSp>
            <p:nvGrpSpPr>
              <p:cNvPr id="5" name="Group 12">
                <a:extLst>
                  <a:ext uri="{FF2B5EF4-FFF2-40B4-BE49-F238E27FC236}">
                    <a16:creationId xmlns:a16="http://schemas.microsoft.com/office/drawing/2014/main" id="{D06587FD-BE9E-91EB-B728-EE126E9D2D64}"/>
                  </a:ext>
                </a:extLst>
              </p:cNvPr>
              <p:cNvGrpSpPr/>
              <p:nvPr/>
            </p:nvGrpSpPr>
            <p:grpSpPr>
              <a:xfrm>
                <a:off x="189686" y="2261146"/>
                <a:ext cx="4719792" cy="4330154"/>
                <a:chOff x="0" y="0"/>
                <a:chExt cx="1675287" cy="1959996"/>
              </a:xfrm>
            </p:grpSpPr>
            <p:sp>
              <p:nvSpPr>
                <p:cNvPr id="11" name="Freeform 13">
                  <a:extLst>
                    <a:ext uri="{FF2B5EF4-FFF2-40B4-BE49-F238E27FC236}">
                      <a16:creationId xmlns:a16="http://schemas.microsoft.com/office/drawing/2014/main" id="{F142B423-F7A8-DB61-24A6-478467D4277E}"/>
                    </a:ext>
                  </a:extLst>
                </p:cNvPr>
                <p:cNvSpPr/>
                <p:nvPr/>
              </p:nvSpPr>
              <p:spPr>
                <a:xfrm>
                  <a:off x="0" y="0"/>
                  <a:ext cx="1675287" cy="1959996"/>
                </a:xfrm>
                <a:custGeom>
                  <a:avLst/>
                  <a:gdLst/>
                  <a:ahLst/>
                  <a:cxnLst/>
                  <a:rect l="l" t="t" r="r" b="b"/>
                  <a:pathLst>
                    <a:path w="1675287" h="1959996">
                      <a:moveTo>
                        <a:pt x="1550827" y="1959996"/>
                      </a:moveTo>
                      <a:lnTo>
                        <a:pt x="124460" y="1959996"/>
                      </a:lnTo>
                      <a:cubicBezTo>
                        <a:pt x="55880" y="1959996"/>
                        <a:pt x="0" y="1904116"/>
                        <a:pt x="0" y="1835536"/>
                      </a:cubicBezTo>
                      <a:lnTo>
                        <a:pt x="0" y="124460"/>
                      </a:lnTo>
                      <a:cubicBezTo>
                        <a:pt x="0" y="55880"/>
                        <a:pt x="55880" y="0"/>
                        <a:pt x="124460" y="0"/>
                      </a:cubicBezTo>
                      <a:lnTo>
                        <a:pt x="1550827" y="0"/>
                      </a:lnTo>
                      <a:cubicBezTo>
                        <a:pt x="1619407" y="0"/>
                        <a:pt x="1675287" y="55880"/>
                        <a:pt x="1675287" y="124460"/>
                      </a:cubicBezTo>
                      <a:lnTo>
                        <a:pt x="1675287" y="1835536"/>
                      </a:lnTo>
                      <a:cubicBezTo>
                        <a:pt x="1675287" y="1904116"/>
                        <a:pt x="1619407" y="1959996"/>
                        <a:pt x="1550827" y="1959996"/>
                      </a:cubicBezTo>
                      <a:close/>
                    </a:path>
                  </a:pathLst>
                </a:custGeom>
                <a:solidFill>
                  <a:srgbClr val="1877F2">
                    <a:alpha val="4706"/>
                  </a:srgbClr>
                </a:solidFill>
              </p:spPr>
              <p:txBody>
                <a:bodyPr/>
                <a:lstStyle/>
                <a:p>
                  <a:endParaRPr lang="en-US"/>
                </a:p>
              </p:txBody>
            </p:sp>
          </p:grpSp>
          <p:sp>
            <p:nvSpPr>
              <p:cNvPr id="9" name="TextBox 24">
                <a:extLst>
                  <a:ext uri="{FF2B5EF4-FFF2-40B4-BE49-F238E27FC236}">
                    <a16:creationId xmlns:a16="http://schemas.microsoft.com/office/drawing/2014/main" id="{6A09996E-0CB7-AA00-9B08-5746B8BCCEC2}"/>
                  </a:ext>
                </a:extLst>
              </p:cNvPr>
              <p:cNvSpPr txBox="1"/>
              <p:nvPr/>
            </p:nvSpPr>
            <p:spPr>
              <a:xfrm>
                <a:off x="440668" y="3033694"/>
                <a:ext cx="4350715" cy="2172934"/>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vi-VN" sz="2400" dirty="0">
                    <a:solidFill>
                      <a:srgbClr val="545454"/>
                    </a:solidFill>
                  </a:rPr>
                  <a:t>Giảm nhiệt </a:t>
                </a:r>
                <a:r>
                  <a:rPr lang="en-US" sz="2400" dirty="0">
                    <a:solidFill>
                      <a:srgbClr val="545454"/>
                    </a:solidFill>
                  </a:rPr>
                  <a:t>-</a:t>
                </a:r>
                <a:r>
                  <a:rPr lang="vi-VN" sz="2400" dirty="0">
                    <a:solidFill>
                      <a:srgbClr val="545454"/>
                    </a:solidFill>
                  </a:rPr>
                  <a:t> Giảm stress cho vật nuôi</a:t>
                </a:r>
              </a:p>
              <a:p>
                <a:pPr marL="342900" indent="-342900">
                  <a:lnSpc>
                    <a:spcPct val="150000"/>
                  </a:lnSpc>
                  <a:buFont typeface="Arial" panose="020B0604020202020204" pitchFamily="34" charset="0"/>
                  <a:buChar char="•"/>
                </a:pPr>
                <a:endParaRPr lang="en-US" sz="2400" dirty="0">
                  <a:solidFill>
                    <a:srgbClr val="545454"/>
                  </a:solidFill>
                </a:endParaRPr>
              </a:p>
              <a:p>
                <a:pPr marL="342900" indent="-342900">
                  <a:lnSpc>
                    <a:spcPct val="150000"/>
                  </a:lnSpc>
                  <a:buFont typeface="Arial" panose="020B0604020202020204" pitchFamily="34" charset="0"/>
                  <a:buChar char="•"/>
                </a:pPr>
                <a:r>
                  <a:rPr lang="vi-VN" sz="2400" dirty="0">
                    <a:solidFill>
                      <a:srgbClr val="545454"/>
                    </a:solidFill>
                  </a:rPr>
                  <a:t>Vật nuôi khỏe → Trang trại vận hành hiệu quả hơn</a:t>
                </a:r>
              </a:p>
            </p:txBody>
          </p:sp>
          <p:sp>
            <p:nvSpPr>
              <p:cNvPr id="10" name="TextBox 25">
                <a:extLst>
                  <a:ext uri="{FF2B5EF4-FFF2-40B4-BE49-F238E27FC236}">
                    <a16:creationId xmlns:a16="http://schemas.microsoft.com/office/drawing/2014/main" id="{C6EC6873-B638-AC72-8C72-7BC697991260}"/>
                  </a:ext>
                </a:extLst>
              </p:cNvPr>
              <p:cNvSpPr txBox="1"/>
              <p:nvPr/>
            </p:nvSpPr>
            <p:spPr>
              <a:xfrm>
                <a:off x="621035" y="2473941"/>
                <a:ext cx="3857094" cy="409664"/>
              </a:xfrm>
              <a:prstGeom prst="rect">
                <a:avLst/>
              </a:prstGeom>
            </p:spPr>
            <p:txBody>
              <a:bodyPr wrap="square" lIns="0" tIns="0" rIns="0" bIns="0" rtlCol="0" anchor="t">
                <a:spAutoFit/>
              </a:bodyPr>
              <a:lstStyle/>
              <a:p>
                <a:pPr algn="ctr">
                  <a:lnSpc>
                    <a:spcPts val="3500"/>
                  </a:lnSpc>
                </a:pPr>
                <a:r>
                  <a:rPr lang="en-US" sz="2500" b="1" dirty="0">
                    <a:solidFill>
                      <a:srgbClr val="1877F2"/>
                    </a:solidFill>
                    <a:latin typeface="Arial" panose="020B0604020202020204" pitchFamily="34" charset="0"/>
                    <a:ea typeface="Mulish 2"/>
                    <a:cs typeface="Arial" panose="020B0604020202020204" pitchFamily="34" charset="0"/>
                    <a:sym typeface="Mulish 2"/>
                  </a:rPr>
                  <a:t>Mát </a:t>
                </a:r>
                <a:r>
                  <a:rPr lang="en-US" sz="2500" b="1" dirty="0" err="1">
                    <a:solidFill>
                      <a:srgbClr val="1877F2"/>
                    </a:solidFill>
                    <a:latin typeface="Arial" panose="020B0604020202020204" pitchFamily="34" charset="0"/>
                    <a:ea typeface="Mulish 2"/>
                    <a:cs typeface="Arial" panose="020B0604020202020204" pitchFamily="34" charset="0"/>
                    <a:sym typeface="Mulish 2"/>
                  </a:rPr>
                  <a:t>chuồng</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trại</a:t>
                </a:r>
                <a:endParaRPr lang="en-US" sz="2500" b="1" dirty="0">
                  <a:solidFill>
                    <a:srgbClr val="1877F2"/>
                  </a:solidFill>
                  <a:latin typeface="Arial" panose="020B0604020202020204" pitchFamily="34" charset="0"/>
                  <a:ea typeface="Mulish 2"/>
                  <a:cs typeface="Arial" panose="020B0604020202020204" pitchFamily="34" charset="0"/>
                  <a:sym typeface="Mulish 2"/>
                </a:endParaRPr>
              </a:p>
            </p:txBody>
          </p:sp>
        </p:grpSp>
        <p:grpSp>
          <p:nvGrpSpPr>
            <p:cNvPr id="17" name="Group 16">
              <a:extLst>
                <a:ext uri="{FF2B5EF4-FFF2-40B4-BE49-F238E27FC236}">
                  <a16:creationId xmlns:a16="http://schemas.microsoft.com/office/drawing/2014/main" id="{671F9173-7AEF-2E67-0C6C-6AF6837395F0}"/>
                </a:ext>
              </a:extLst>
            </p:cNvPr>
            <p:cNvGrpSpPr/>
            <p:nvPr/>
          </p:nvGrpSpPr>
          <p:grpSpPr>
            <a:xfrm>
              <a:off x="11895248" y="2368937"/>
              <a:ext cx="4719792" cy="4330154"/>
              <a:chOff x="189686" y="2261146"/>
              <a:chExt cx="4719792" cy="4330154"/>
            </a:xfrm>
          </p:grpSpPr>
          <p:grpSp>
            <p:nvGrpSpPr>
              <p:cNvPr id="24" name="Group 12">
                <a:extLst>
                  <a:ext uri="{FF2B5EF4-FFF2-40B4-BE49-F238E27FC236}">
                    <a16:creationId xmlns:a16="http://schemas.microsoft.com/office/drawing/2014/main" id="{BA694F3E-002D-2697-9372-B7692749CBE1}"/>
                  </a:ext>
                </a:extLst>
              </p:cNvPr>
              <p:cNvGrpSpPr/>
              <p:nvPr/>
            </p:nvGrpSpPr>
            <p:grpSpPr>
              <a:xfrm>
                <a:off x="189686" y="2261146"/>
                <a:ext cx="4719792" cy="4330154"/>
                <a:chOff x="0" y="0"/>
                <a:chExt cx="1675287" cy="1959996"/>
              </a:xfrm>
            </p:grpSpPr>
            <p:sp>
              <p:nvSpPr>
                <p:cNvPr id="27" name="Freeform 13">
                  <a:extLst>
                    <a:ext uri="{FF2B5EF4-FFF2-40B4-BE49-F238E27FC236}">
                      <a16:creationId xmlns:a16="http://schemas.microsoft.com/office/drawing/2014/main" id="{B46660AA-615F-D11C-1F71-4ACCA135C70A}"/>
                    </a:ext>
                  </a:extLst>
                </p:cNvPr>
                <p:cNvSpPr/>
                <p:nvPr/>
              </p:nvSpPr>
              <p:spPr>
                <a:xfrm>
                  <a:off x="0" y="0"/>
                  <a:ext cx="1675287" cy="1959996"/>
                </a:xfrm>
                <a:custGeom>
                  <a:avLst/>
                  <a:gdLst/>
                  <a:ahLst/>
                  <a:cxnLst/>
                  <a:rect l="l" t="t" r="r" b="b"/>
                  <a:pathLst>
                    <a:path w="1675287" h="1959996">
                      <a:moveTo>
                        <a:pt x="1550827" y="1959996"/>
                      </a:moveTo>
                      <a:lnTo>
                        <a:pt x="124460" y="1959996"/>
                      </a:lnTo>
                      <a:cubicBezTo>
                        <a:pt x="55880" y="1959996"/>
                        <a:pt x="0" y="1904116"/>
                        <a:pt x="0" y="1835536"/>
                      </a:cubicBezTo>
                      <a:lnTo>
                        <a:pt x="0" y="124460"/>
                      </a:lnTo>
                      <a:cubicBezTo>
                        <a:pt x="0" y="55880"/>
                        <a:pt x="55880" y="0"/>
                        <a:pt x="124460" y="0"/>
                      </a:cubicBezTo>
                      <a:lnTo>
                        <a:pt x="1550827" y="0"/>
                      </a:lnTo>
                      <a:cubicBezTo>
                        <a:pt x="1619407" y="0"/>
                        <a:pt x="1675287" y="55880"/>
                        <a:pt x="1675287" y="124460"/>
                      </a:cubicBezTo>
                      <a:lnTo>
                        <a:pt x="1675287" y="1835536"/>
                      </a:lnTo>
                      <a:cubicBezTo>
                        <a:pt x="1675287" y="1904116"/>
                        <a:pt x="1619407" y="1959996"/>
                        <a:pt x="1550827" y="1959996"/>
                      </a:cubicBezTo>
                      <a:close/>
                    </a:path>
                  </a:pathLst>
                </a:custGeom>
                <a:solidFill>
                  <a:srgbClr val="1877F2">
                    <a:alpha val="4706"/>
                  </a:srgbClr>
                </a:solidFill>
              </p:spPr>
              <p:txBody>
                <a:bodyPr/>
                <a:lstStyle/>
                <a:p>
                  <a:endParaRPr lang="en-US"/>
                </a:p>
              </p:txBody>
            </p:sp>
          </p:grpSp>
          <p:sp>
            <p:nvSpPr>
              <p:cNvPr id="25" name="TextBox 24">
                <a:extLst>
                  <a:ext uri="{FF2B5EF4-FFF2-40B4-BE49-F238E27FC236}">
                    <a16:creationId xmlns:a16="http://schemas.microsoft.com/office/drawing/2014/main" id="{113EC63D-3F09-1821-3AAF-1E6A179BA0C7}"/>
                  </a:ext>
                </a:extLst>
              </p:cNvPr>
              <p:cNvSpPr txBox="1"/>
              <p:nvPr/>
            </p:nvSpPr>
            <p:spPr>
              <a:xfrm>
                <a:off x="440668" y="3033694"/>
                <a:ext cx="4350715" cy="2618537"/>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vi-VN" sz="2400" dirty="0">
                    <a:solidFill>
                      <a:srgbClr val="545454"/>
                    </a:solidFill>
                  </a:rPr>
                  <a:t>Trang trại xanh</a:t>
                </a:r>
                <a:endParaRPr lang="en-US" sz="2400" dirty="0">
                  <a:solidFill>
                    <a:srgbClr val="545454"/>
                  </a:solidFill>
                </a:endParaRPr>
              </a:p>
              <a:p>
                <a:pPr marL="342900" indent="-342900">
                  <a:lnSpc>
                    <a:spcPct val="150000"/>
                  </a:lnSpc>
                  <a:buFont typeface="Arial" panose="020B0604020202020204" pitchFamily="34" charset="0"/>
                  <a:buChar char="•"/>
                </a:pPr>
                <a:endParaRPr lang="en-US" sz="2400" dirty="0">
                  <a:solidFill>
                    <a:srgbClr val="545454"/>
                  </a:solidFill>
                </a:endParaRPr>
              </a:p>
              <a:p>
                <a:pPr marL="342900" indent="-342900">
                  <a:lnSpc>
                    <a:spcPct val="150000"/>
                  </a:lnSpc>
                  <a:buFont typeface="Arial" panose="020B0604020202020204" pitchFamily="34" charset="0"/>
                  <a:buChar char="•"/>
                </a:pPr>
                <a:r>
                  <a:rPr lang="vi-VN" sz="2400" dirty="0">
                    <a:solidFill>
                      <a:srgbClr val="545454"/>
                    </a:solidFill>
                  </a:rPr>
                  <a:t>Nâng tầm thương hiệu</a:t>
                </a:r>
                <a:endParaRPr lang="en-US" sz="2400" dirty="0">
                  <a:solidFill>
                    <a:srgbClr val="545454"/>
                  </a:solidFill>
                </a:endParaRPr>
              </a:p>
              <a:p>
                <a:pPr marL="342900" indent="-342900">
                  <a:lnSpc>
                    <a:spcPct val="150000"/>
                  </a:lnSpc>
                  <a:buFont typeface="Arial" panose="020B0604020202020204" pitchFamily="34" charset="0"/>
                  <a:buChar char="•"/>
                </a:pPr>
                <a:endParaRPr lang="vi-VN" sz="2400" dirty="0">
                  <a:solidFill>
                    <a:srgbClr val="545454"/>
                  </a:solidFill>
                </a:endParaRPr>
              </a:p>
              <a:p>
                <a:pPr marL="342900" indent="-342900">
                  <a:lnSpc>
                    <a:spcPct val="150000"/>
                  </a:lnSpc>
                  <a:buFont typeface="Arial" panose="020B0604020202020204" pitchFamily="34" charset="0"/>
                  <a:buChar char="•"/>
                </a:pPr>
                <a:r>
                  <a:rPr lang="vi-VN" sz="2400" dirty="0">
                    <a:solidFill>
                      <a:srgbClr val="545454"/>
                    </a:solidFill>
                  </a:rPr>
                  <a:t>Không chỉ tiết kiệm</a:t>
                </a:r>
                <a:r>
                  <a:rPr lang="en-US" sz="2400" dirty="0">
                    <a:solidFill>
                      <a:srgbClr val="545454"/>
                    </a:solidFill>
                  </a:rPr>
                  <a:t>,</a:t>
                </a:r>
                <a:r>
                  <a:rPr lang="vi-VN" sz="2400" dirty="0">
                    <a:solidFill>
                      <a:srgbClr val="545454"/>
                    </a:solidFill>
                  </a:rPr>
                  <a:t> mà còn tạo lợi thế cạnh tranh</a:t>
                </a:r>
              </a:p>
            </p:txBody>
          </p:sp>
          <p:sp>
            <p:nvSpPr>
              <p:cNvPr id="26" name="TextBox 25">
                <a:extLst>
                  <a:ext uri="{FF2B5EF4-FFF2-40B4-BE49-F238E27FC236}">
                    <a16:creationId xmlns:a16="http://schemas.microsoft.com/office/drawing/2014/main" id="{9AB60097-88DC-4C59-FAF1-CB82A71F11F0}"/>
                  </a:ext>
                </a:extLst>
              </p:cNvPr>
              <p:cNvSpPr txBox="1"/>
              <p:nvPr/>
            </p:nvSpPr>
            <p:spPr>
              <a:xfrm>
                <a:off x="621035" y="2473941"/>
                <a:ext cx="3857094" cy="329510"/>
              </a:xfrm>
              <a:prstGeom prst="rect">
                <a:avLst/>
              </a:prstGeom>
            </p:spPr>
            <p:txBody>
              <a:bodyPr wrap="square" lIns="0" tIns="0" rIns="0" bIns="0" rtlCol="0" anchor="t">
                <a:spAutoFit/>
              </a:bodyPr>
              <a:lstStyle/>
              <a:p>
                <a:pPr algn="ctr">
                  <a:lnSpc>
                    <a:spcPts val="3500"/>
                  </a:lnSpc>
                </a:pPr>
                <a:r>
                  <a:rPr lang="en-US" sz="2500" b="1" dirty="0" err="1">
                    <a:solidFill>
                      <a:srgbClr val="1877F2"/>
                    </a:solidFill>
                    <a:latin typeface="Arial" panose="020B0604020202020204" pitchFamily="34" charset="0"/>
                    <a:ea typeface="Mulish 2"/>
                    <a:cs typeface="Arial" panose="020B0604020202020204" pitchFamily="34" charset="0"/>
                    <a:sym typeface="Mulish 2"/>
                  </a:rPr>
                  <a:t>Nâng</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cao</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thương</a:t>
                </a:r>
                <a:r>
                  <a:rPr lang="en-US" sz="2500" b="1" dirty="0">
                    <a:solidFill>
                      <a:srgbClr val="1877F2"/>
                    </a:solidFill>
                    <a:latin typeface="Arial" panose="020B0604020202020204" pitchFamily="34" charset="0"/>
                    <a:ea typeface="Mulish 2"/>
                    <a:cs typeface="Arial" panose="020B0604020202020204" pitchFamily="34" charset="0"/>
                    <a:sym typeface="Mulish 2"/>
                  </a:rPr>
                  <a:t> </a:t>
                </a:r>
                <a:r>
                  <a:rPr lang="en-US" sz="2500" b="1" dirty="0" err="1">
                    <a:solidFill>
                      <a:srgbClr val="1877F2"/>
                    </a:solidFill>
                    <a:latin typeface="Arial" panose="020B0604020202020204" pitchFamily="34" charset="0"/>
                    <a:ea typeface="Mulish 2"/>
                    <a:cs typeface="Arial" panose="020B0604020202020204" pitchFamily="34" charset="0"/>
                    <a:sym typeface="Mulish 2"/>
                  </a:rPr>
                  <a:t>hiệu</a:t>
                </a:r>
                <a:endParaRPr lang="en-US" sz="2500" b="1" dirty="0">
                  <a:solidFill>
                    <a:srgbClr val="1877F2"/>
                  </a:solidFill>
                  <a:latin typeface="Arial" panose="020B0604020202020204" pitchFamily="34" charset="0"/>
                  <a:ea typeface="Mulish 2"/>
                  <a:cs typeface="Arial" panose="020B0604020202020204" pitchFamily="34" charset="0"/>
                  <a:sym typeface="Mulish 2"/>
                </a:endParaRPr>
              </a:p>
            </p:txBody>
          </p:sp>
        </p:grpSp>
      </p:grpSp>
    </p:spTree>
    <p:extLst>
      <p:ext uri="{BB962C8B-B14F-4D97-AF65-F5344CB8AC3E}">
        <p14:creationId xmlns:p14="http://schemas.microsoft.com/office/powerpoint/2010/main" val="1702008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01472-D4B9-955C-6B8D-43E8367183BD}"/>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C64819AD-0838-0D63-0844-BB1203303A6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962189E0-A27A-740B-1E85-5BD2D4931D86}"/>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C7C1CB20-8344-C484-7624-14EE72B3F162}"/>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C028D31F-7A7A-C86B-2D9F-0B82EEA9CA27}"/>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4CEE151C-4C20-A4D6-69D0-98352291E684}"/>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08216DF9-1A04-F7D1-CD04-15BDA8B8CD10}"/>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HỖ TRỢ TỪ STRIDE</a:t>
              </a:r>
            </a:p>
          </p:txBody>
        </p:sp>
        <p:sp>
          <p:nvSpPr>
            <p:cNvPr id="23" name="Freeform 23">
              <a:extLst>
                <a:ext uri="{FF2B5EF4-FFF2-40B4-BE49-F238E27FC236}">
                  <a16:creationId xmlns:a16="http://schemas.microsoft.com/office/drawing/2014/main" id="{C1916AF0-6DB6-78FB-6896-20732B68A661}"/>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4E4DA122-8F0D-EBBD-703C-36C8014E11E9}"/>
              </a:ext>
            </a:extLst>
          </p:cNvPr>
          <p:cNvSpPr/>
          <p:nvPr/>
        </p:nvSpPr>
        <p:spPr>
          <a:xfrm rot="203369">
            <a:off x="-2038666" y="5851471"/>
            <a:ext cx="15613996"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4">
              <a:alphaModFix amt="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8" name="TextBox 20">
            <a:extLst>
              <a:ext uri="{FF2B5EF4-FFF2-40B4-BE49-F238E27FC236}">
                <a16:creationId xmlns:a16="http://schemas.microsoft.com/office/drawing/2014/main" id="{B4119B33-3229-BDD4-B906-4B27504FC4BC}"/>
              </a:ext>
            </a:extLst>
          </p:cNvPr>
          <p:cNvSpPr txBox="1"/>
          <p:nvPr/>
        </p:nvSpPr>
        <p:spPr>
          <a:xfrm>
            <a:off x="2660581" y="2248180"/>
            <a:ext cx="12966838" cy="53860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200"/>
              </a:lnSpc>
              <a:spcBef>
                <a:spcPct val="0"/>
              </a:spcBef>
            </a:pPr>
            <a:r>
              <a:rPr lang="en-US" sz="3600" b="1" dirty="0">
                <a:solidFill>
                  <a:srgbClr val="545454"/>
                </a:solidFill>
                <a:latin typeface="Arial" panose="020B0604020202020204" pitchFamily="34" charset="0"/>
                <a:cs typeface="Arial" panose="020B0604020202020204" pitchFamily="34" charset="0"/>
              </a:rPr>
              <a:t>GIẢI PHÁP THANH TOÁN LINH HOẠT</a:t>
            </a:r>
            <a:endParaRPr lang="en-US" sz="3600" b="1" dirty="0">
              <a:solidFill>
                <a:srgbClr val="545454"/>
              </a:solidFill>
              <a:latin typeface="Arial" panose="020B0604020202020204" pitchFamily="34" charset="0"/>
              <a:ea typeface="Mulish 3"/>
              <a:cs typeface="Arial" panose="020B0604020202020204" pitchFamily="34" charset="0"/>
              <a:sym typeface="Mulish 3"/>
            </a:endParaRPr>
          </a:p>
        </p:txBody>
      </p:sp>
      <p:sp>
        <p:nvSpPr>
          <p:cNvPr id="24" name="Rounded Rectangle 13">
            <a:extLst>
              <a:ext uri="{FF2B5EF4-FFF2-40B4-BE49-F238E27FC236}">
                <a16:creationId xmlns:a16="http://schemas.microsoft.com/office/drawing/2014/main" id="{4E649034-5112-AC6D-B160-7187C64949E2}"/>
              </a:ext>
            </a:extLst>
          </p:cNvPr>
          <p:cNvSpPr/>
          <p:nvPr/>
        </p:nvSpPr>
        <p:spPr>
          <a:xfrm>
            <a:off x="1981198" y="3396253"/>
            <a:ext cx="14325600" cy="2498935"/>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200" b="1" dirty="0">
                <a:solidFill>
                  <a:srgbClr val="1877F2"/>
                </a:solidFill>
              </a:rPr>
              <a:t>Số tiền tiết kiệm được hàng tháng từ hóa đơn điện thường đủ hoặc dư để chi trả cho khoản trả </a:t>
            </a:r>
            <a:r>
              <a:rPr lang="en-US" sz="3200" b="1" dirty="0" err="1">
                <a:solidFill>
                  <a:srgbClr val="1877F2"/>
                </a:solidFill>
                <a:latin typeface="Arial" panose="020B0604020202020204" pitchFamily="34" charset="0"/>
                <a:cs typeface="Arial" panose="020B0604020202020204" pitchFamily="34" charset="0"/>
              </a:rPr>
              <a:t>chậm</a:t>
            </a:r>
            <a:r>
              <a:rPr lang="vi-VN" sz="3200" b="1" dirty="0">
                <a:solidFill>
                  <a:srgbClr val="1877F2"/>
                </a:solidFill>
              </a:rPr>
              <a:t> từ Stride.</a:t>
            </a:r>
            <a:endParaRPr lang="en-US" sz="3200" b="1" dirty="0">
              <a:solidFill>
                <a:srgbClr val="1877F2"/>
              </a:solidFill>
              <a:cs typeface="Arial" panose="020B0604020202020204" pitchFamily="34" charset="0"/>
            </a:endParaRPr>
          </a:p>
        </p:txBody>
      </p:sp>
      <p:sp>
        <p:nvSpPr>
          <p:cNvPr id="3" name="Rounded Rectangle 13">
            <a:extLst>
              <a:ext uri="{FF2B5EF4-FFF2-40B4-BE49-F238E27FC236}">
                <a16:creationId xmlns:a16="http://schemas.microsoft.com/office/drawing/2014/main" id="{26B3CD99-6CFD-DD03-BD69-0A6E44E0EEC6}"/>
              </a:ext>
            </a:extLst>
          </p:cNvPr>
          <p:cNvSpPr/>
          <p:nvPr/>
        </p:nvSpPr>
        <p:spPr>
          <a:xfrm>
            <a:off x="1981198" y="6641581"/>
            <a:ext cx="14325600" cy="2498935"/>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b="1" dirty="0">
                <a:solidFill>
                  <a:srgbClr val="1877F2"/>
                </a:solidFill>
                <a:latin typeface="Arial" panose="020B0604020202020204" pitchFamily="34" charset="0"/>
                <a:cs typeface="Arial" panose="020B0604020202020204" pitchFamily="34" charset="0"/>
              </a:rPr>
              <a:t>Trang </a:t>
            </a:r>
            <a:r>
              <a:rPr lang="en-US" sz="3200" b="1" dirty="0" err="1">
                <a:solidFill>
                  <a:srgbClr val="1877F2"/>
                </a:solidFill>
                <a:latin typeface="Arial" panose="020B0604020202020204" pitchFamily="34" charset="0"/>
                <a:cs typeface="Arial" panose="020B0604020202020204" pitchFamily="34" charset="0"/>
              </a:rPr>
              <a:t>trại</a:t>
            </a:r>
            <a:r>
              <a:rPr lang="en-US" sz="3200" b="1" dirty="0">
                <a:solidFill>
                  <a:srgbClr val="1877F2"/>
                </a:solidFill>
                <a:latin typeface="Arial" panose="020B0604020202020204" pitchFamily="34" charset="0"/>
                <a:cs typeface="Arial" panose="020B0604020202020204" pitchFamily="34" charset="0"/>
              </a:rPr>
              <a:t>/</a:t>
            </a:r>
            <a:r>
              <a:rPr lang="en-US" sz="3200" b="1" dirty="0" err="1">
                <a:solidFill>
                  <a:srgbClr val="1877F2"/>
                </a:solidFill>
                <a:latin typeface="Arial" panose="020B0604020202020204" pitchFamily="34" charset="0"/>
                <a:cs typeface="Arial" panose="020B0604020202020204" pitchFamily="34" charset="0"/>
              </a:rPr>
              <a:t>Cơ</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sở</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chăn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nuôi</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có</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thể</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triển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khai</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ngay</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không</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cần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bỏ</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vốn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lớn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một</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lần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tối</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ưu</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hóa</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dòng</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tiền</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để</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nhập</a:t>
            </a:r>
            <a:r>
              <a:rPr lang="en-US" sz="3200" b="1" dirty="0">
                <a:solidFill>
                  <a:srgbClr val="1877F2"/>
                </a:solidFill>
                <a:latin typeface="Arial" panose="020B0604020202020204" pitchFamily="34" charset="0"/>
                <a:cs typeface="Arial" panose="020B0604020202020204" pitchFamily="34" charset="0"/>
              </a:rPr>
              <a:t> con </a:t>
            </a:r>
            <a:r>
              <a:rPr lang="en-US" sz="3200" b="1" dirty="0" err="1">
                <a:solidFill>
                  <a:srgbClr val="1877F2"/>
                </a:solidFill>
                <a:latin typeface="Arial" panose="020B0604020202020204" pitchFamily="34" charset="0"/>
                <a:cs typeface="Arial" panose="020B0604020202020204" pitchFamily="34" charset="0"/>
              </a:rPr>
              <a:t>giống</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hoặc</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thức</a:t>
            </a:r>
            <a:r>
              <a:rPr lang="en-US" sz="3200" b="1" dirty="0">
                <a:solidFill>
                  <a:srgbClr val="1877F2"/>
                </a:solidFill>
                <a:latin typeface="Arial" panose="020B0604020202020204" pitchFamily="34" charset="0"/>
                <a:cs typeface="Arial" panose="020B0604020202020204" pitchFamily="34" charset="0"/>
              </a:rPr>
              <a:t> </a:t>
            </a:r>
            <a:r>
              <a:rPr lang="en-US" sz="3200" b="1" dirty="0" err="1">
                <a:solidFill>
                  <a:srgbClr val="1877F2"/>
                </a:solidFill>
                <a:latin typeface="Arial" panose="020B0604020202020204" pitchFamily="34" charset="0"/>
                <a:cs typeface="Arial" panose="020B0604020202020204" pitchFamily="34" charset="0"/>
              </a:rPr>
              <a:t>ăn</a:t>
            </a:r>
            <a:r>
              <a:rPr lang="en-US" sz="3200" b="1" dirty="0">
                <a:solidFill>
                  <a:srgbClr val="1877F2"/>
                </a:solidFill>
                <a:latin typeface="Arial" panose="020B0604020202020204" pitchFamily="34" charset="0"/>
                <a:cs typeface="Arial" panose="020B0604020202020204" pitchFamily="34" charset="0"/>
              </a:rPr>
              <a:t>.</a:t>
            </a:r>
            <a:endParaRPr lang="en-US" sz="3200" b="1" dirty="0">
              <a:solidFill>
                <a:srgbClr val="1877F2"/>
              </a:solidFill>
              <a:latin typeface="Arial" panose="020B0604020202020204" pitchFamily="34" charset="0"/>
              <a:ea typeface="Mulish 1"/>
              <a:cs typeface="Arial" panose="020B0604020202020204" pitchFamily="34" charset="0"/>
              <a:sym typeface="Mulish 1"/>
            </a:endParaRPr>
          </a:p>
        </p:txBody>
      </p:sp>
    </p:spTree>
    <p:extLst>
      <p:ext uri="{BB962C8B-B14F-4D97-AF65-F5344CB8AC3E}">
        <p14:creationId xmlns:p14="http://schemas.microsoft.com/office/powerpoint/2010/main" val="1992831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18A87-55ED-41AE-277E-471433C5EF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DD60223-F4D1-B5B6-2306-806CD668F7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Freeform 7">
            <a:extLst>
              <a:ext uri="{FF2B5EF4-FFF2-40B4-BE49-F238E27FC236}">
                <a16:creationId xmlns:a16="http://schemas.microsoft.com/office/drawing/2014/main" id="{45AEBA41-9BE6-D99A-2519-8C43C2E54C3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3FD42945-387B-6A8B-91AA-F669FCD82F4E}"/>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FA13A2B6-CAC6-7619-588B-1D7DED23465A}"/>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FCE10383-5992-8CFA-1722-8C92C2EAFCB4}"/>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B54D1739-A7F9-D0F8-E48F-E88695660082}"/>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0108537A-A34D-3A88-87B0-06CCB4FA6987}"/>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VÍ DỤ ĐIỂN HÌNH</a:t>
              </a:r>
            </a:p>
          </p:txBody>
        </p:sp>
        <p:sp>
          <p:nvSpPr>
            <p:cNvPr id="23" name="Freeform 23">
              <a:extLst>
                <a:ext uri="{FF2B5EF4-FFF2-40B4-BE49-F238E27FC236}">
                  <a16:creationId xmlns:a16="http://schemas.microsoft.com/office/drawing/2014/main" id="{64DC9FE7-AD31-15AD-A1A1-D3141B1F11B2}"/>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4"/>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358A43C5-1EFA-8054-E0E4-13B3C58F8376}"/>
              </a:ext>
            </a:extLst>
          </p:cNvPr>
          <p:cNvSpPr/>
          <p:nvPr/>
        </p:nvSpPr>
        <p:spPr>
          <a:xfrm rot="203369">
            <a:off x="-2038666" y="5851471"/>
            <a:ext cx="15613996"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5">
              <a:alphaModFix amt="4000"/>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600B033C-4495-F88A-5276-433FEB8884C4}"/>
              </a:ext>
            </a:extLst>
          </p:cNvPr>
          <p:cNvPicPr>
            <a:picLocks noChangeAspect="1"/>
          </p:cNvPicPr>
          <p:nvPr/>
        </p:nvPicPr>
        <p:blipFill>
          <a:blip r:embed="rId7"/>
          <a:stretch>
            <a:fillRect/>
          </a:stretch>
        </p:blipFill>
        <p:spPr>
          <a:xfrm>
            <a:off x="513272" y="2524333"/>
            <a:ext cx="17261456" cy="7010400"/>
          </a:xfrm>
          <a:prstGeom prst="rect">
            <a:avLst/>
          </a:prstGeom>
        </p:spPr>
      </p:pic>
    </p:spTree>
    <p:extLst>
      <p:ext uri="{BB962C8B-B14F-4D97-AF65-F5344CB8AC3E}">
        <p14:creationId xmlns:p14="http://schemas.microsoft.com/office/powerpoint/2010/main" val="3054640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030B5-503C-74D1-65C5-671B8425E132}"/>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49D6406C-232C-87AD-11EF-C92400BD165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AC59FC38-B7EF-3B8F-0EBB-6C271A33E4A0}"/>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18987E91-9AC7-0EF3-B8B5-CB65E20D2A72}"/>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52DDDD9B-6198-7BF4-8AB1-8E3C35D65415}"/>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4E0E8A62-AF1D-3E4C-4CAF-4F7D31287ACA}"/>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92F5D734-39F9-2C72-D384-CD40DAEC1C25}"/>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HỖ TRỢ TỪ STRIDE</a:t>
              </a:r>
            </a:p>
          </p:txBody>
        </p:sp>
        <p:sp>
          <p:nvSpPr>
            <p:cNvPr id="23" name="Freeform 23">
              <a:extLst>
                <a:ext uri="{FF2B5EF4-FFF2-40B4-BE49-F238E27FC236}">
                  <a16:creationId xmlns:a16="http://schemas.microsoft.com/office/drawing/2014/main" id="{9E011849-1341-2FB4-5FA1-AFE156C98CEC}"/>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BC8A51FC-993E-EA3B-E65B-26B5D50D1D1B}"/>
              </a:ext>
            </a:extLst>
          </p:cNvPr>
          <p:cNvSpPr/>
          <p:nvPr/>
        </p:nvSpPr>
        <p:spPr>
          <a:xfrm rot="203369">
            <a:off x="1098996" y="6885925"/>
            <a:ext cx="17269782"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4">
              <a:alphaModFix amt="4000"/>
              <a:extLst>
                <a:ext uri="{96DAC541-7B7A-43D3-8B79-37D633B846F1}">
                  <asvg:svgBlip xmlns:asvg="http://schemas.microsoft.com/office/drawing/2016/SVG/main" r:embed="rId5"/>
                </a:ext>
              </a:extLst>
            </a:blip>
            <a:stretch>
              <a:fillRect/>
            </a:stretch>
          </a:blipFill>
        </p:spPr>
        <p:txBody>
          <a:bodyPr/>
          <a:lstStyle/>
          <a:p>
            <a:endParaRPr lang="en-US"/>
          </a:p>
        </p:txBody>
      </p:sp>
      <p:graphicFrame>
        <p:nvGraphicFramePr>
          <p:cNvPr id="3" name="Table 2">
            <a:extLst>
              <a:ext uri="{FF2B5EF4-FFF2-40B4-BE49-F238E27FC236}">
                <a16:creationId xmlns:a16="http://schemas.microsoft.com/office/drawing/2014/main" id="{B84D53CF-E616-866C-5172-EDBF5EA5A478}"/>
              </a:ext>
            </a:extLst>
          </p:cNvPr>
          <p:cNvGraphicFramePr>
            <a:graphicFrameLocks noGrp="1"/>
          </p:cNvGraphicFramePr>
          <p:nvPr>
            <p:extLst>
              <p:ext uri="{D42A27DB-BD31-4B8C-83A1-F6EECF244321}">
                <p14:modId xmlns:p14="http://schemas.microsoft.com/office/powerpoint/2010/main" val="1031574141"/>
              </p:ext>
            </p:extLst>
          </p:nvPr>
        </p:nvGraphicFramePr>
        <p:xfrm>
          <a:off x="266699" y="3619500"/>
          <a:ext cx="17754602" cy="384661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1844135569"/>
                    </a:ext>
                  </a:extLst>
                </a:gridCol>
                <a:gridCol w="1905000">
                  <a:extLst>
                    <a:ext uri="{9D8B030D-6E8A-4147-A177-3AD203B41FA5}">
                      <a16:colId xmlns:a16="http://schemas.microsoft.com/office/drawing/2014/main" val="933130893"/>
                    </a:ext>
                  </a:extLst>
                </a:gridCol>
                <a:gridCol w="3459072">
                  <a:extLst>
                    <a:ext uri="{9D8B030D-6E8A-4147-A177-3AD203B41FA5}">
                      <a16:colId xmlns:a16="http://schemas.microsoft.com/office/drawing/2014/main" val="466239454"/>
                    </a:ext>
                  </a:extLst>
                </a:gridCol>
                <a:gridCol w="2179728">
                  <a:extLst>
                    <a:ext uri="{9D8B030D-6E8A-4147-A177-3AD203B41FA5}">
                      <a16:colId xmlns:a16="http://schemas.microsoft.com/office/drawing/2014/main" val="2710651201"/>
                    </a:ext>
                  </a:extLst>
                </a:gridCol>
                <a:gridCol w="3276600">
                  <a:extLst>
                    <a:ext uri="{9D8B030D-6E8A-4147-A177-3AD203B41FA5}">
                      <a16:colId xmlns:a16="http://schemas.microsoft.com/office/drawing/2014/main" val="896870416"/>
                    </a:ext>
                  </a:extLst>
                </a:gridCol>
                <a:gridCol w="2362200">
                  <a:extLst>
                    <a:ext uri="{9D8B030D-6E8A-4147-A177-3AD203B41FA5}">
                      <a16:colId xmlns:a16="http://schemas.microsoft.com/office/drawing/2014/main" val="468246588"/>
                    </a:ext>
                  </a:extLst>
                </a:gridCol>
                <a:gridCol w="2819402">
                  <a:extLst>
                    <a:ext uri="{9D8B030D-6E8A-4147-A177-3AD203B41FA5}">
                      <a16:colId xmlns:a16="http://schemas.microsoft.com/office/drawing/2014/main" val="2219172160"/>
                    </a:ext>
                  </a:extLst>
                </a:gridCol>
              </a:tblGrid>
              <a:tr h="1237505">
                <a:tc rowSpan="2">
                  <a:txBody>
                    <a:bodyPr/>
                    <a:lstStyle/>
                    <a:p>
                      <a:pPr algn="ctr"/>
                      <a:r>
                        <a:rPr lang="en-US" sz="2800" b="1" kern="1200" dirty="0" err="1">
                          <a:solidFill>
                            <a:schemeClr val="lt1"/>
                          </a:solidFill>
                          <a:effectLst/>
                          <a:latin typeface="Arial (body)"/>
                          <a:ea typeface="+mn-ea"/>
                          <a:cs typeface="+mn-cs"/>
                        </a:rPr>
                        <a:t>Kỳ</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hạn</a:t>
                      </a:r>
                      <a:endParaRPr lang="en-US" sz="2800" dirty="0">
                        <a:latin typeface="Arial (body)"/>
                      </a:endParaRPr>
                    </a:p>
                  </a:txBody>
                  <a:tcPr anchor="ctr">
                    <a:solidFill>
                      <a:schemeClr val="tx2">
                        <a:lumMod val="60000"/>
                        <a:lumOff val="40000"/>
                      </a:schemeClr>
                    </a:solidFill>
                  </a:tcPr>
                </a:tc>
                <a:tc rowSpan="2">
                  <a:txBody>
                    <a:bodyPr/>
                    <a:lstStyle/>
                    <a:p>
                      <a:pPr algn="ctr"/>
                      <a:r>
                        <a:rPr lang="en-US" sz="2800" b="1" kern="1200" dirty="0" err="1">
                          <a:solidFill>
                            <a:schemeClr val="lt1"/>
                          </a:solidFill>
                          <a:effectLst/>
                          <a:latin typeface="Arial (body)"/>
                          <a:ea typeface="+mn-ea"/>
                          <a:cs typeface="+mn-cs"/>
                        </a:rPr>
                        <a:t>Gốc</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hàng</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tháng</a:t>
                      </a:r>
                      <a:endParaRPr lang="en-US" sz="2800" dirty="0">
                        <a:latin typeface="Arial (body)"/>
                      </a:endParaRPr>
                    </a:p>
                  </a:txBody>
                  <a:tcPr anchor="ctr">
                    <a:solidFill>
                      <a:schemeClr val="tx2">
                        <a:lumMod val="60000"/>
                        <a:lumOff val="40000"/>
                      </a:schemeClr>
                    </a:solidFill>
                  </a:tcPr>
                </a:tc>
                <a:tc gridSpan="2">
                  <a:txBody>
                    <a:bodyPr/>
                    <a:lstStyle/>
                    <a:p>
                      <a:pPr algn="ctr"/>
                      <a:r>
                        <a:rPr lang="en-US" sz="2800" b="1" kern="1200" dirty="0" err="1">
                          <a:solidFill>
                            <a:schemeClr val="lt1"/>
                          </a:solidFill>
                          <a:effectLst/>
                          <a:latin typeface="Arial (body)"/>
                          <a:ea typeface="+mn-ea"/>
                          <a:cs typeface="+mn-cs"/>
                        </a:rPr>
                        <a:t>Phí</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dịch</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vụ</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hàng</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tháng</a:t>
                      </a:r>
                      <a:endParaRPr lang="en-US" sz="2800" dirty="0">
                        <a:latin typeface="Arial (body)"/>
                      </a:endParaRPr>
                    </a:p>
                  </a:txBody>
                  <a:tcPr anchor="ctr">
                    <a:solidFill>
                      <a:schemeClr val="tx2">
                        <a:lumMod val="60000"/>
                        <a:lumOff val="40000"/>
                      </a:schemeClr>
                    </a:solidFill>
                  </a:tcPr>
                </a:tc>
                <a:tc hMerge="1">
                  <a:txBody>
                    <a:bodyPr/>
                    <a:lstStyle/>
                    <a:p>
                      <a:endParaRPr lang="en-US" sz="2800" dirty="0">
                        <a:latin typeface="Arial (body)"/>
                      </a:endParaRPr>
                    </a:p>
                  </a:txBody>
                  <a:tcPr/>
                </a:tc>
                <a:tc rowSpan="2">
                  <a:txBody>
                    <a:bodyPr/>
                    <a:lstStyle/>
                    <a:p>
                      <a:pPr algn="ctr"/>
                      <a:r>
                        <a:rPr lang="en-US" sz="2800" b="1" kern="1200" dirty="0">
                          <a:solidFill>
                            <a:schemeClr val="lt1"/>
                          </a:solidFill>
                          <a:effectLst/>
                          <a:latin typeface="Arial (body)"/>
                          <a:ea typeface="+mn-ea"/>
                          <a:cs typeface="+mn-cs"/>
                        </a:rPr>
                        <a:t>Thanh </a:t>
                      </a:r>
                      <a:r>
                        <a:rPr lang="en-US" sz="2800" b="1" kern="1200" dirty="0" err="1">
                          <a:solidFill>
                            <a:schemeClr val="lt1"/>
                          </a:solidFill>
                          <a:effectLst/>
                          <a:latin typeface="Arial (body)"/>
                          <a:ea typeface="+mn-ea"/>
                          <a:cs typeface="+mn-cs"/>
                        </a:rPr>
                        <a:t>Toán</a:t>
                      </a:r>
                      <a:endParaRPr lang="en-US" sz="2800" b="1" kern="1200" dirty="0">
                        <a:solidFill>
                          <a:schemeClr val="lt1"/>
                        </a:solidFill>
                        <a:effectLst/>
                        <a:latin typeface="Arial (body)"/>
                        <a:ea typeface="+mn-ea"/>
                        <a:cs typeface="+mn-cs"/>
                      </a:endParaRPr>
                    </a:p>
                    <a:p>
                      <a:pPr algn="ctr"/>
                      <a:r>
                        <a:rPr lang="en-US" sz="2800" b="1" kern="1200" dirty="0" err="1">
                          <a:solidFill>
                            <a:schemeClr val="lt1"/>
                          </a:solidFill>
                          <a:effectLst/>
                          <a:latin typeface="Arial (body)"/>
                          <a:ea typeface="+mn-ea"/>
                          <a:cs typeface="+mn-cs"/>
                        </a:rPr>
                        <a:t>Cố</a:t>
                      </a:r>
                      <a:r>
                        <a:rPr lang="en-US" sz="2800" b="1" kern="1200" dirty="0">
                          <a:solidFill>
                            <a:schemeClr val="lt1"/>
                          </a:solidFill>
                          <a:effectLst/>
                          <a:latin typeface="Arial (body)"/>
                          <a:ea typeface="+mn-ea"/>
                          <a:cs typeface="+mn-cs"/>
                        </a:rPr>
                        <a:t> Định</a:t>
                      </a:r>
                    </a:p>
                    <a:p>
                      <a:pPr algn="ctr"/>
                      <a:r>
                        <a:rPr lang="en-US" sz="2800" b="1" kern="1200" dirty="0" err="1">
                          <a:solidFill>
                            <a:schemeClr val="lt1"/>
                          </a:solidFill>
                          <a:effectLst/>
                          <a:latin typeface="Arial (body)"/>
                          <a:ea typeface="+mn-ea"/>
                          <a:cs typeface="+mn-cs"/>
                        </a:rPr>
                        <a:t>hàng</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tháng</a:t>
                      </a:r>
                      <a:endParaRPr lang="en-US" sz="2800" dirty="0">
                        <a:latin typeface="Arial (body)"/>
                      </a:endParaRPr>
                    </a:p>
                  </a:txBody>
                  <a:tcPr anchor="ctr">
                    <a:solidFill>
                      <a:schemeClr val="tx2">
                        <a:lumMod val="60000"/>
                        <a:lumOff val="40000"/>
                      </a:schemeClr>
                    </a:solidFill>
                  </a:tcPr>
                </a:tc>
                <a:tc rowSpan="2">
                  <a:txBody>
                    <a:bodyPr/>
                    <a:lstStyle/>
                    <a:p>
                      <a:pPr algn="ctr"/>
                      <a:r>
                        <a:rPr lang="en-US" sz="2800" b="1" kern="1200" dirty="0" err="1">
                          <a:solidFill>
                            <a:schemeClr val="lt1"/>
                          </a:solidFill>
                          <a:effectLst/>
                          <a:latin typeface="Arial (body)"/>
                          <a:ea typeface="+mn-ea"/>
                          <a:cs typeface="+mn-cs"/>
                        </a:rPr>
                        <a:t>Số</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tiền</a:t>
                      </a:r>
                      <a:endParaRPr lang="en-US" sz="2800" b="1" kern="1200" dirty="0">
                        <a:solidFill>
                          <a:schemeClr val="lt1"/>
                        </a:solidFill>
                        <a:effectLst/>
                        <a:latin typeface="Arial (body)"/>
                        <a:ea typeface="+mn-ea"/>
                        <a:cs typeface="+mn-cs"/>
                      </a:endParaRPr>
                    </a:p>
                    <a:p>
                      <a:pPr algn="ctr"/>
                      <a:r>
                        <a:rPr lang="en-US" sz="2800" b="1" kern="1200" dirty="0" err="1">
                          <a:solidFill>
                            <a:schemeClr val="lt1"/>
                          </a:solidFill>
                          <a:effectLst/>
                          <a:latin typeface="Arial (body)"/>
                          <a:ea typeface="+mn-ea"/>
                          <a:cs typeface="+mn-cs"/>
                        </a:rPr>
                        <a:t>tiết</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kiệm</a:t>
                      </a:r>
                      <a:r>
                        <a:rPr lang="en-US" sz="2800" b="1" kern="1200" dirty="0">
                          <a:solidFill>
                            <a:schemeClr val="lt1"/>
                          </a:solidFill>
                          <a:effectLst/>
                          <a:latin typeface="Arial (body)"/>
                          <a:ea typeface="+mn-ea"/>
                          <a:cs typeface="+mn-cs"/>
                        </a:rPr>
                        <a:t> </a:t>
                      </a:r>
                      <a:endParaRPr lang="en-US" sz="2800" dirty="0">
                        <a:latin typeface="Arial (body)"/>
                      </a:endParaRPr>
                    </a:p>
                    <a:p>
                      <a:pPr algn="ctr"/>
                      <a:r>
                        <a:rPr lang="en-US" sz="2800" b="1" kern="1200" dirty="0" err="1">
                          <a:solidFill>
                            <a:schemeClr val="lt1"/>
                          </a:solidFill>
                          <a:effectLst/>
                          <a:latin typeface="Arial (body)"/>
                          <a:ea typeface="+mn-ea"/>
                          <a:cs typeface="+mn-cs"/>
                        </a:rPr>
                        <a:t>hàng</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tháng</a:t>
                      </a:r>
                      <a:endParaRPr lang="en-US" sz="2800" dirty="0">
                        <a:latin typeface="Arial (body)"/>
                      </a:endParaRPr>
                    </a:p>
                  </a:txBody>
                  <a:tcPr anchor="ctr">
                    <a:solidFill>
                      <a:schemeClr val="tx2">
                        <a:lumMod val="60000"/>
                        <a:lumOff val="40000"/>
                      </a:schemeClr>
                    </a:solidFill>
                  </a:tcPr>
                </a:tc>
                <a:tc rowSpan="2">
                  <a:txBody>
                    <a:bodyPr/>
                    <a:lstStyle/>
                    <a:p>
                      <a:pPr algn="ctr"/>
                      <a:r>
                        <a:rPr lang="en-US" sz="2800" b="1" kern="1200" dirty="0" err="1">
                          <a:solidFill>
                            <a:schemeClr val="lt1"/>
                          </a:solidFill>
                          <a:effectLst/>
                          <a:latin typeface="Arial (body)"/>
                          <a:ea typeface="+mn-ea"/>
                          <a:cs typeface="+mn-cs"/>
                        </a:rPr>
                        <a:t>Dòng</a:t>
                      </a:r>
                      <a:r>
                        <a:rPr lang="en-US" sz="2800" b="1" kern="1200" dirty="0">
                          <a:solidFill>
                            <a:schemeClr val="lt1"/>
                          </a:solidFill>
                          <a:effectLst/>
                          <a:latin typeface="Arial (body)"/>
                          <a:ea typeface="+mn-ea"/>
                          <a:cs typeface="+mn-cs"/>
                        </a:rPr>
                        <a:t> </a:t>
                      </a:r>
                      <a:r>
                        <a:rPr lang="en-US" sz="2800" b="1" kern="1200" dirty="0" err="1">
                          <a:solidFill>
                            <a:schemeClr val="lt1"/>
                          </a:solidFill>
                          <a:effectLst/>
                          <a:latin typeface="Arial (body)"/>
                          <a:ea typeface="+mn-ea"/>
                          <a:cs typeface="+mn-cs"/>
                        </a:rPr>
                        <a:t>tiền</a:t>
                      </a:r>
                      <a:r>
                        <a:rPr lang="en-US" sz="2800" b="1" kern="1200" dirty="0">
                          <a:solidFill>
                            <a:schemeClr val="lt1"/>
                          </a:solidFill>
                          <a:effectLst/>
                          <a:latin typeface="Arial (body)"/>
                          <a:ea typeface="+mn-ea"/>
                          <a:cs typeface="+mn-cs"/>
                        </a:rPr>
                        <a:t> </a:t>
                      </a:r>
                      <a:endParaRPr lang="en-US" sz="2800" dirty="0">
                        <a:latin typeface="Arial (body)"/>
                      </a:endParaRPr>
                    </a:p>
                    <a:p>
                      <a:pPr algn="ctr"/>
                      <a:r>
                        <a:rPr lang="en-US" sz="2800" b="1" kern="1200" dirty="0" err="1">
                          <a:solidFill>
                            <a:schemeClr val="lt1"/>
                          </a:solidFill>
                          <a:effectLst/>
                          <a:latin typeface="Arial (body)"/>
                          <a:ea typeface="+mn-ea"/>
                          <a:cs typeface="+mn-cs"/>
                        </a:rPr>
                        <a:t>hàng</a:t>
                      </a:r>
                      <a:r>
                        <a:rPr lang="en-US" sz="2800" b="1" kern="1200" dirty="0">
                          <a:solidFill>
                            <a:schemeClr val="lt1"/>
                          </a:solidFill>
                          <a:effectLst/>
                          <a:latin typeface="Arial (body)"/>
                          <a:ea typeface="+mn-ea"/>
                          <a:cs typeface="+mn-cs"/>
                        </a:rPr>
                        <a:t> </a:t>
                      </a:r>
                      <a:endParaRPr lang="en-US" sz="2800" dirty="0">
                        <a:latin typeface="Arial (body)"/>
                      </a:endParaRPr>
                    </a:p>
                    <a:p>
                      <a:pPr algn="ctr"/>
                      <a:r>
                        <a:rPr lang="en-US" sz="2800" b="1" kern="1200" dirty="0" err="1">
                          <a:solidFill>
                            <a:schemeClr val="lt1"/>
                          </a:solidFill>
                          <a:effectLst/>
                          <a:latin typeface="Arial (body)"/>
                          <a:ea typeface="+mn-ea"/>
                          <a:cs typeface="+mn-cs"/>
                        </a:rPr>
                        <a:t>tháng</a:t>
                      </a:r>
                      <a:endParaRPr lang="en-US" sz="2800" dirty="0">
                        <a:latin typeface="Arial (body)"/>
                      </a:endParaRPr>
                    </a:p>
                  </a:txBody>
                  <a:tcPr anchor="ctr">
                    <a:solidFill>
                      <a:schemeClr val="tx2">
                        <a:lumMod val="60000"/>
                        <a:lumOff val="40000"/>
                      </a:schemeClr>
                    </a:solidFill>
                  </a:tcPr>
                </a:tc>
                <a:extLst>
                  <a:ext uri="{0D108BD9-81ED-4DB2-BD59-A6C34878D82A}">
                    <a16:rowId xmlns:a16="http://schemas.microsoft.com/office/drawing/2014/main" val="628514305"/>
                  </a:ext>
                </a:extLst>
              </a:tr>
              <a:tr h="1237505">
                <a:tc vMerge="1">
                  <a:txBody>
                    <a:bodyPr/>
                    <a:lstStyle/>
                    <a:p>
                      <a:endParaRPr lang="en-US" sz="2800" dirty="0">
                        <a:latin typeface="Arial (body)"/>
                      </a:endParaRPr>
                    </a:p>
                  </a:txBody>
                  <a:tcPr/>
                </a:tc>
                <a:tc vMerge="1">
                  <a:txBody>
                    <a:bodyPr/>
                    <a:lstStyle/>
                    <a:p>
                      <a:endParaRPr lang="en-US" sz="2800" dirty="0">
                        <a:latin typeface="Arial (body)"/>
                      </a:endParaRPr>
                    </a:p>
                  </a:txBody>
                  <a:tcPr/>
                </a:tc>
                <a:tc>
                  <a:txBody>
                    <a:bodyPr/>
                    <a:lstStyle/>
                    <a:p>
                      <a:pPr algn="ctr"/>
                      <a:r>
                        <a:rPr lang="vi-VN" sz="2800" b="1" kern="1200" dirty="0">
                          <a:solidFill>
                            <a:schemeClr val="bg1"/>
                          </a:solidFill>
                          <a:effectLst/>
                          <a:latin typeface="Arial (body)"/>
                          <a:ea typeface="+mn-ea"/>
                          <a:cs typeface="+mn-cs"/>
                        </a:rPr>
                        <a:t>% mỗi tháng </a:t>
                      </a:r>
                      <a:endParaRPr lang="vi-VN" sz="2800" dirty="0">
                        <a:solidFill>
                          <a:schemeClr val="bg1"/>
                        </a:solidFill>
                        <a:latin typeface="Arial (body)"/>
                      </a:endParaRPr>
                    </a:p>
                    <a:p>
                      <a:pPr algn="ctr"/>
                      <a:r>
                        <a:rPr lang="vi-VN" sz="2800" b="1" kern="1200" dirty="0">
                          <a:solidFill>
                            <a:schemeClr val="bg1"/>
                          </a:solidFill>
                          <a:effectLst/>
                          <a:latin typeface="Arial (body)"/>
                          <a:ea typeface="+mn-ea"/>
                          <a:cs typeface="+mn-cs"/>
                        </a:rPr>
                        <a:t>(Chưa VAT)</a:t>
                      </a:r>
                      <a:endParaRPr lang="en-US" sz="2800" dirty="0">
                        <a:solidFill>
                          <a:schemeClr val="bg1"/>
                        </a:solidFill>
                        <a:latin typeface="Arial (body)"/>
                      </a:endParaRPr>
                    </a:p>
                  </a:txBody>
                  <a:tcPr anchor="ctr">
                    <a:solidFill>
                      <a:schemeClr val="tx2">
                        <a:lumMod val="60000"/>
                        <a:lumOff val="40000"/>
                      </a:schemeClr>
                    </a:solidFill>
                  </a:tcPr>
                </a:tc>
                <a:tc>
                  <a:txBody>
                    <a:bodyPr/>
                    <a:lstStyle/>
                    <a:p>
                      <a:pPr algn="ctr"/>
                      <a:r>
                        <a:rPr lang="en-US" sz="2800" b="1" kern="1200" dirty="0">
                          <a:solidFill>
                            <a:schemeClr val="bg1"/>
                          </a:solidFill>
                          <a:effectLst/>
                          <a:latin typeface="Arial (body)"/>
                          <a:ea typeface="+mn-ea"/>
                          <a:cs typeface="+mn-cs"/>
                        </a:rPr>
                        <a:t>VNĐ </a:t>
                      </a:r>
                      <a:r>
                        <a:rPr lang="en-US" sz="2800" b="1" kern="1200" dirty="0" err="1">
                          <a:solidFill>
                            <a:schemeClr val="bg1"/>
                          </a:solidFill>
                          <a:effectLst/>
                          <a:latin typeface="Arial (body)"/>
                          <a:ea typeface="+mn-ea"/>
                          <a:cs typeface="+mn-cs"/>
                        </a:rPr>
                        <a:t>mỗi</a:t>
                      </a:r>
                      <a:r>
                        <a:rPr lang="en-US" sz="2800" b="1" kern="1200" dirty="0">
                          <a:solidFill>
                            <a:schemeClr val="bg1"/>
                          </a:solidFill>
                          <a:effectLst/>
                          <a:latin typeface="Arial (body)"/>
                          <a:ea typeface="+mn-ea"/>
                          <a:cs typeface="+mn-cs"/>
                        </a:rPr>
                        <a:t> </a:t>
                      </a:r>
                      <a:r>
                        <a:rPr lang="en-US" sz="2800" b="1" kern="1200" dirty="0" err="1">
                          <a:solidFill>
                            <a:schemeClr val="bg1"/>
                          </a:solidFill>
                          <a:effectLst/>
                          <a:latin typeface="Arial (body)"/>
                          <a:ea typeface="+mn-ea"/>
                          <a:cs typeface="+mn-cs"/>
                        </a:rPr>
                        <a:t>tháng</a:t>
                      </a:r>
                      <a:r>
                        <a:rPr lang="en-US" sz="2800" b="1" kern="1200" dirty="0">
                          <a:solidFill>
                            <a:schemeClr val="bg1"/>
                          </a:solidFill>
                          <a:effectLst/>
                          <a:latin typeface="Arial (body)"/>
                          <a:ea typeface="+mn-ea"/>
                          <a:cs typeface="+mn-cs"/>
                        </a:rPr>
                        <a:t> </a:t>
                      </a:r>
                      <a:endParaRPr lang="en-US" sz="2800" dirty="0">
                        <a:solidFill>
                          <a:schemeClr val="bg1"/>
                        </a:solidFill>
                        <a:latin typeface="Arial (body)"/>
                      </a:endParaRPr>
                    </a:p>
                    <a:p>
                      <a:pPr algn="ctr"/>
                      <a:r>
                        <a:rPr lang="en-US" sz="2800" b="1" kern="1200" dirty="0">
                          <a:solidFill>
                            <a:schemeClr val="bg1"/>
                          </a:solidFill>
                          <a:effectLst/>
                          <a:latin typeface="Arial (body)"/>
                          <a:ea typeface="+mn-ea"/>
                          <a:cs typeface="+mn-cs"/>
                        </a:rPr>
                        <a:t>(</a:t>
                      </a:r>
                      <a:r>
                        <a:rPr lang="en-US" sz="2800" b="1" kern="1200" dirty="0" err="1">
                          <a:solidFill>
                            <a:schemeClr val="bg1"/>
                          </a:solidFill>
                          <a:effectLst/>
                          <a:latin typeface="Arial (body)"/>
                          <a:ea typeface="+mn-ea"/>
                          <a:cs typeface="+mn-cs"/>
                        </a:rPr>
                        <a:t>Đã</a:t>
                      </a:r>
                      <a:r>
                        <a:rPr lang="en-US" sz="2800" b="1" kern="1200" dirty="0">
                          <a:solidFill>
                            <a:schemeClr val="bg1"/>
                          </a:solidFill>
                          <a:effectLst/>
                          <a:latin typeface="Arial (body)"/>
                          <a:ea typeface="+mn-ea"/>
                          <a:cs typeface="+mn-cs"/>
                        </a:rPr>
                        <a:t> VAT)</a:t>
                      </a:r>
                      <a:endParaRPr lang="en-US" sz="2800" dirty="0">
                        <a:solidFill>
                          <a:schemeClr val="bg1"/>
                        </a:solidFill>
                        <a:latin typeface="Arial (body)"/>
                      </a:endParaRPr>
                    </a:p>
                  </a:txBody>
                  <a:tcPr anchor="ctr">
                    <a:solidFill>
                      <a:schemeClr val="tx2">
                        <a:lumMod val="60000"/>
                        <a:lumOff val="40000"/>
                      </a:schemeClr>
                    </a:solidFill>
                  </a:tcPr>
                </a:tc>
                <a:tc vMerge="1">
                  <a:txBody>
                    <a:bodyPr/>
                    <a:lstStyle/>
                    <a:p>
                      <a:endParaRPr lang="en-US" sz="2800" dirty="0">
                        <a:latin typeface="Arial (body)"/>
                      </a:endParaRPr>
                    </a:p>
                  </a:txBody>
                  <a:tcPr/>
                </a:tc>
                <a:tc vMerge="1">
                  <a:txBody>
                    <a:bodyPr/>
                    <a:lstStyle/>
                    <a:p>
                      <a:endParaRPr lang="en-US" sz="2800" dirty="0">
                        <a:latin typeface="Arial (body)"/>
                      </a:endParaRPr>
                    </a:p>
                  </a:txBody>
                  <a:tcPr/>
                </a:tc>
                <a:tc vMerge="1">
                  <a:txBody>
                    <a:bodyPr/>
                    <a:lstStyle/>
                    <a:p>
                      <a:endParaRPr lang="en-US" sz="2800" dirty="0">
                        <a:latin typeface="Arial (body)"/>
                      </a:endParaRPr>
                    </a:p>
                  </a:txBody>
                  <a:tcPr/>
                </a:tc>
                <a:extLst>
                  <a:ext uri="{0D108BD9-81ED-4DB2-BD59-A6C34878D82A}">
                    <a16:rowId xmlns:a16="http://schemas.microsoft.com/office/drawing/2014/main" val="3059690052"/>
                  </a:ext>
                </a:extLst>
              </a:tr>
              <a:tr h="1237505">
                <a:tc>
                  <a:txBody>
                    <a:bodyPr/>
                    <a:lstStyle/>
                    <a:p>
                      <a:pPr algn="ctr"/>
                      <a:r>
                        <a:rPr lang="en-US" sz="2800" b="1" kern="1200" dirty="0">
                          <a:solidFill>
                            <a:srgbClr val="545454"/>
                          </a:solidFill>
                          <a:effectLst/>
                          <a:latin typeface="Arial (body)"/>
                          <a:ea typeface="+mn-ea"/>
                          <a:cs typeface="+mn-cs"/>
                        </a:rPr>
                        <a:t>48 </a:t>
                      </a:r>
                      <a:r>
                        <a:rPr lang="en-US" sz="2800" b="1" kern="1200" dirty="0" err="1">
                          <a:solidFill>
                            <a:srgbClr val="545454"/>
                          </a:solidFill>
                          <a:effectLst/>
                          <a:latin typeface="Arial (body)"/>
                          <a:ea typeface="+mn-ea"/>
                          <a:cs typeface="+mn-cs"/>
                        </a:rPr>
                        <a:t>tháng</a:t>
                      </a:r>
                      <a:endParaRPr lang="en-US" sz="2800" dirty="0">
                        <a:solidFill>
                          <a:srgbClr val="545454"/>
                        </a:solidFill>
                        <a:latin typeface="Arial (body)"/>
                      </a:endParaRPr>
                    </a:p>
                  </a:txBody>
                  <a:tcPr anchor="ctr"/>
                </a:tc>
                <a:tc>
                  <a:txBody>
                    <a:bodyPr/>
                    <a:lstStyle/>
                    <a:p>
                      <a:pPr algn="ctr"/>
                      <a:r>
                        <a:rPr lang="en-US" sz="2800" kern="1200" dirty="0">
                          <a:solidFill>
                            <a:srgbClr val="545454"/>
                          </a:solidFill>
                          <a:effectLst/>
                          <a:latin typeface="Arial (body)"/>
                          <a:ea typeface="+mn-ea"/>
                          <a:cs typeface="+mn-cs"/>
                        </a:rPr>
                        <a:t>5.666.667</a:t>
                      </a:r>
                      <a:endParaRPr lang="en-US" sz="2800" dirty="0">
                        <a:solidFill>
                          <a:srgbClr val="545454"/>
                        </a:solidFill>
                        <a:latin typeface="Arial (body)"/>
                      </a:endParaRPr>
                    </a:p>
                  </a:txBody>
                  <a:tcPr anchor="ctr"/>
                </a:tc>
                <a:tc>
                  <a:txBody>
                    <a:bodyPr/>
                    <a:lstStyle/>
                    <a:p>
                      <a:pPr algn="ctr"/>
                      <a:r>
                        <a:rPr lang="en-US" sz="2800" kern="1200" dirty="0">
                          <a:solidFill>
                            <a:srgbClr val="545454"/>
                          </a:solidFill>
                          <a:effectLst/>
                          <a:latin typeface="Arial (body)"/>
                          <a:ea typeface="+mn-ea"/>
                          <a:cs typeface="+mn-cs"/>
                        </a:rPr>
                        <a:t>1.00%</a:t>
                      </a:r>
                      <a:endParaRPr lang="en-US" sz="2800" dirty="0">
                        <a:solidFill>
                          <a:srgbClr val="545454"/>
                        </a:solidFill>
                        <a:latin typeface="Arial (body)"/>
                      </a:endParaRPr>
                    </a:p>
                  </a:txBody>
                  <a:tcPr anchor="ctr"/>
                </a:tc>
                <a:tc>
                  <a:txBody>
                    <a:bodyPr/>
                    <a:lstStyle/>
                    <a:p>
                      <a:pPr algn="ctr"/>
                      <a:r>
                        <a:rPr lang="en-US" sz="2800" kern="1200" dirty="0">
                          <a:solidFill>
                            <a:srgbClr val="545454"/>
                          </a:solidFill>
                          <a:effectLst/>
                          <a:latin typeface="Arial (body)"/>
                          <a:ea typeface="+mn-ea"/>
                          <a:cs typeface="+mn-cs"/>
                        </a:rPr>
                        <a:t>2.992.000</a:t>
                      </a:r>
                      <a:endParaRPr lang="en-US" sz="2800" dirty="0">
                        <a:solidFill>
                          <a:srgbClr val="545454"/>
                        </a:solidFill>
                        <a:latin typeface="Arial (body)"/>
                      </a:endParaRPr>
                    </a:p>
                  </a:txBody>
                  <a:tcPr anchor="ctr"/>
                </a:tc>
                <a:tc>
                  <a:txBody>
                    <a:bodyPr/>
                    <a:lstStyle/>
                    <a:p>
                      <a:pPr algn="ctr"/>
                      <a:r>
                        <a:rPr lang="en-US" sz="2800" kern="1200" dirty="0">
                          <a:solidFill>
                            <a:srgbClr val="545454"/>
                          </a:solidFill>
                          <a:effectLst/>
                          <a:latin typeface="Arial (body)"/>
                          <a:ea typeface="+mn-ea"/>
                          <a:cs typeface="+mn-cs"/>
                        </a:rPr>
                        <a:t>8.658.667</a:t>
                      </a:r>
                      <a:endParaRPr lang="en-US" sz="2800" dirty="0">
                        <a:solidFill>
                          <a:srgbClr val="545454"/>
                        </a:solidFill>
                        <a:latin typeface="Arial (body)"/>
                      </a:endParaRPr>
                    </a:p>
                  </a:txBody>
                  <a:tcPr anchor="ctr"/>
                </a:tc>
                <a:tc>
                  <a:txBody>
                    <a:bodyPr/>
                    <a:lstStyle/>
                    <a:p>
                      <a:pPr algn="ctr"/>
                      <a:r>
                        <a:rPr lang="en-US" sz="2800" b="1" kern="1200" dirty="0">
                          <a:solidFill>
                            <a:srgbClr val="FF0000"/>
                          </a:solidFill>
                          <a:effectLst/>
                          <a:latin typeface="Arial (body)"/>
                          <a:ea typeface="+mn-ea"/>
                          <a:cs typeface="+mn-cs"/>
                        </a:rPr>
                        <a:t>11.353.608</a:t>
                      </a:r>
                      <a:endParaRPr lang="en-US" sz="2800" b="1" dirty="0">
                        <a:solidFill>
                          <a:srgbClr val="FF0000"/>
                        </a:solidFill>
                        <a:latin typeface="Arial (body)"/>
                      </a:endParaRPr>
                    </a:p>
                  </a:txBody>
                  <a:tcPr anchor="ctr"/>
                </a:tc>
                <a:tc>
                  <a:txBody>
                    <a:bodyPr/>
                    <a:lstStyle/>
                    <a:p>
                      <a:pPr algn="ctr"/>
                      <a:r>
                        <a:rPr lang="en-US" sz="2800" b="1" kern="1200" dirty="0">
                          <a:solidFill>
                            <a:schemeClr val="accent1">
                              <a:lumMod val="75000"/>
                            </a:schemeClr>
                          </a:solidFill>
                          <a:effectLst/>
                          <a:latin typeface="Arial (body)"/>
                          <a:ea typeface="+mn-ea"/>
                          <a:cs typeface="+mn-cs"/>
                        </a:rPr>
                        <a:t>2.694.941</a:t>
                      </a:r>
                      <a:endParaRPr lang="en-US" sz="2800" b="1" dirty="0">
                        <a:solidFill>
                          <a:schemeClr val="accent1">
                            <a:lumMod val="75000"/>
                          </a:schemeClr>
                        </a:solidFill>
                        <a:latin typeface="Arial (body)"/>
                      </a:endParaRPr>
                    </a:p>
                  </a:txBody>
                  <a:tcPr anchor="ctr"/>
                </a:tc>
                <a:extLst>
                  <a:ext uri="{0D108BD9-81ED-4DB2-BD59-A6C34878D82A}">
                    <a16:rowId xmlns:a16="http://schemas.microsoft.com/office/drawing/2014/main" val="3324513884"/>
                  </a:ext>
                </a:extLst>
              </a:tr>
            </a:tbl>
          </a:graphicData>
        </a:graphic>
      </p:graphicFrame>
    </p:spTree>
    <p:extLst>
      <p:ext uri="{BB962C8B-B14F-4D97-AF65-F5344CB8AC3E}">
        <p14:creationId xmlns:p14="http://schemas.microsoft.com/office/powerpoint/2010/main" val="2368875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421F1-F3D2-9313-5338-AEE8B371E148}"/>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22917B61-C763-A851-53A3-EA6CF4425C0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FF9D21D7-3737-FF8B-4044-B866D7EE6189}"/>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67A4BB4E-C615-774C-CB0A-B303E92AF20A}"/>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9A88B772-85D2-74F8-2422-38E423E0CE4A}"/>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3E86BF56-B6BA-F1B4-E702-6EF3D339663D}"/>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BB9B7353-D842-4FE1-1FA5-E1AE91FD9BDD}"/>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KẾT LUẬN</a:t>
              </a:r>
            </a:p>
          </p:txBody>
        </p:sp>
        <p:sp>
          <p:nvSpPr>
            <p:cNvPr id="23" name="Freeform 23">
              <a:extLst>
                <a:ext uri="{FF2B5EF4-FFF2-40B4-BE49-F238E27FC236}">
                  <a16:creationId xmlns:a16="http://schemas.microsoft.com/office/drawing/2014/main" id="{1851D041-D1E8-15C7-4525-F332133374FD}"/>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4C918278-8552-4301-05CC-F25819AF1163}"/>
              </a:ext>
            </a:extLst>
          </p:cNvPr>
          <p:cNvSpPr/>
          <p:nvPr/>
        </p:nvSpPr>
        <p:spPr>
          <a:xfrm rot="203369">
            <a:off x="-2038666" y="5851471"/>
            <a:ext cx="15613996"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4">
              <a:alphaModFix amt="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Rounded Rectangle 13">
            <a:extLst>
              <a:ext uri="{FF2B5EF4-FFF2-40B4-BE49-F238E27FC236}">
                <a16:creationId xmlns:a16="http://schemas.microsoft.com/office/drawing/2014/main" id="{E2A01020-5AA1-6D13-5C8D-41E43EA1C88A}"/>
              </a:ext>
            </a:extLst>
          </p:cNvPr>
          <p:cNvSpPr/>
          <p:nvPr/>
        </p:nvSpPr>
        <p:spPr>
          <a:xfrm>
            <a:off x="993515" y="2080187"/>
            <a:ext cx="9067800" cy="7840726"/>
          </a:xfrm>
          <a:prstGeom prst="roundRect">
            <a:avLst>
              <a:gd name="adj" fmla="val 0"/>
            </a:avLst>
          </a:prstGeom>
          <a:solidFill>
            <a:schemeClr val="bg1"/>
          </a:solidFill>
          <a:ln>
            <a:noFill/>
          </a:ln>
          <a:effectLst>
            <a:outerShdw blurRad="152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200" b="1" dirty="0">
                <a:solidFill>
                  <a:srgbClr val="545454"/>
                </a:solidFill>
              </a:rPr>
              <a:t>Đầu tư điện mặt trời</a:t>
            </a:r>
            <a:endParaRPr lang="en-US" sz="3200" b="1" dirty="0">
              <a:solidFill>
                <a:srgbClr val="545454"/>
              </a:solidFill>
            </a:endParaRPr>
          </a:p>
          <a:p>
            <a:pPr algn="ctr">
              <a:lnSpc>
                <a:spcPct val="150000"/>
              </a:lnSpc>
            </a:pPr>
            <a:r>
              <a:rPr lang="vi-VN" sz="3200" b="1" dirty="0">
                <a:solidFill>
                  <a:srgbClr val="545454"/>
                </a:solidFill>
              </a:rPr>
              <a:t>Đầu tư cho tương lai trang trại</a:t>
            </a:r>
            <a:r>
              <a:rPr lang="en-US" sz="3200" b="1" dirty="0">
                <a:solidFill>
                  <a:srgbClr val="545454"/>
                </a:solidFill>
              </a:rPr>
              <a:t>/</a:t>
            </a:r>
            <a:r>
              <a:rPr lang="en-US" sz="3200" b="1" dirty="0" err="1">
                <a:solidFill>
                  <a:srgbClr val="545454"/>
                </a:solidFill>
              </a:rPr>
              <a:t>Cơ</a:t>
            </a:r>
            <a:r>
              <a:rPr lang="en-US" sz="3200" b="1" dirty="0">
                <a:solidFill>
                  <a:srgbClr val="545454"/>
                </a:solidFill>
              </a:rPr>
              <a:t> </a:t>
            </a:r>
            <a:r>
              <a:rPr lang="en-US" sz="3200" b="1" dirty="0" err="1">
                <a:solidFill>
                  <a:srgbClr val="545454"/>
                </a:solidFill>
              </a:rPr>
              <a:t>sở</a:t>
            </a:r>
            <a:r>
              <a:rPr lang="en-US" sz="3200" b="1" dirty="0">
                <a:solidFill>
                  <a:srgbClr val="545454"/>
                </a:solidFill>
              </a:rPr>
              <a:t> </a:t>
            </a:r>
            <a:r>
              <a:rPr lang="en-US" sz="3200" b="1" dirty="0" err="1">
                <a:solidFill>
                  <a:srgbClr val="545454"/>
                </a:solidFill>
              </a:rPr>
              <a:t>chăn</a:t>
            </a:r>
            <a:r>
              <a:rPr lang="en-US" sz="3200" b="1" dirty="0">
                <a:solidFill>
                  <a:srgbClr val="545454"/>
                </a:solidFill>
              </a:rPr>
              <a:t> </a:t>
            </a:r>
            <a:r>
              <a:rPr lang="en-US" sz="3200" b="1" dirty="0" err="1">
                <a:solidFill>
                  <a:srgbClr val="545454"/>
                </a:solidFill>
              </a:rPr>
              <a:t>nuôi</a:t>
            </a:r>
            <a:endParaRPr lang="en-US" sz="3200" b="1" dirty="0">
              <a:solidFill>
                <a:srgbClr val="545454"/>
              </a:solidFill>
            </a:endParaRPr>
          </a:p>
          <a:p>
            <a:pPr algn="ctr">
              <a:lnSpc>
                <a:spcPct val="150000"/>
              </a:lnSpc>
            </a:pPr>
            <a:endParaRPr lang="en-US" sz="3200" b="1" dirty="0">
              <a:solidFill>
                <a:srgbClr val="1877F2"/>
              </a:solidFill>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3200" dirty="0" err="1">
                <a:solidFill>
                  <a:srgbClr val="1877F2"/>
                </a:solidFill>
                <a:latin typeface="Arial" panose="020B0604020202020204" pitchFamily="34" charset="0"/>
                <a:cs typeface="Arial" panose="020B0604020202020204" pitchFamily="34" charset="0"/>
              </a:rPr>
              <a:t>Giảm</a:t>
            </a:r>
            <a:r>
              <a:rPr lang="en-US" sz="3200" dirty="0">
                <a:solidFill>
                  <a:srgbClr val="1877F2"/>
                </a:solidFill>
                <a:latin typeface="Arial" panose="020B0604020202020204" pitchFamily="34" charset="0"/>
                <a:cs typeface="Arial" panose="020B0604020202020204" pitchFamily="34" charset="0"/>
              </a:rPr>
              <a:t> chi </a:t>
            </a:r>
            <a:r>
              <a:rPr lang="en-US" sz="3200" dirty="0" err="1">
                <a:solidFill>
                  <a:srgbClr val="1877F2"/>
                </a:solidFill>
                <a:latin typeface="Arial" panose="020B0604020202020204" pitchFamily="34" charset="0"/>
                <a:cs typeface="Arial" panose="020B0604020202020204" pitchFamily="34" charset="0"/>
              </a:rPr>
              <a:t>phí</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vận</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hành</a:t>
            </a:r>
            <a:endParaRPr lang="en-US" sz="3200" dirty="0">
              <a:solidFill>
                <a:srgbClr val="1877F2"/>
              </a:solidFill>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3200" dirty="0">
                <a:solidFill>
                  <a:srgbClr val="1877F2"/>
                </a:solidFill>
                <a:latin typeface="Arial" panose="020B0604020202020204" pitchFamily="34" charset="0"/>
                <a:cs typeface="Arial" panose="020B0604020202020204" pitchFamily="34" charset="0"/>
              </a:rPr>
              <a:t>Bảo </a:t>
            </a:r>
            <a:r>
              <a:rPr lang="en-US" sz="3200" dirty="0" err="1">
                <a:solidFill>
                  <a:srgbClr val="1877F2"/>
                </a:solidFill>
                <a:latin typeface="Arial" panose="020B0604020202020204" pitchFamily="34" charset="0"/>
                <a:cs typeface="Arial" panose="020B0604020202020204" pitchFamily="34" charset="0"/>
              </a:rPr>
              <a:t>vệ</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vật</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nuôi</a:t>
            </a:r>
            <a:endParaRPr lang="en-US" sz="3200" dirty="0">
              <a:solidFill>
                <a:srgbClr val="1877F2"/>
              </a:solidFill>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3200" dirty="0" err="1">
                <a:solidFill>
                  <a:srgbClr val="1877F2"/>
                </a:solidFill>
                <a:latin typeface="Arial" panose="020B0604020202020204" pitchFamily="34" charset="0"/>
                <a:cs typeface="Arial" panose="020B0604020202020204" pitchFamily="34" charset="0"/>
              </a:rPr>
              <a:t>Nâng</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cao</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giá</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trị</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trang</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trại</a:t>
            </a:r>
            <a:endParaRPr lang="en-US" sz="3200" dirty="0">
              <a:solidFill>
                <a:srgbClr val="1877F2"/>
              </a:solidFill>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3200" dirty="0" err="1">
                <a:solidFill>
                  <a:srgbClr val="1877F2"/>
                </a:solidFill>
                <a:latin typeface="Arial" panose="020B0604020202020204" pitchFamily="34" charset="0"/>
                <a:cs typeface="Arial" panose="020B0604020202020204" pitchFamily="34" charset="0"/>
              </a:rPr>
              <a:t>Tối</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ưu</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hóa</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dòng</a:t>
            </a:r>
            <a:r>
              <a:rPr lang="en-US" sz="3200" dirty="0">
                <a:solidFill>
                  <a:srgbClr val="1877F2"/>
                </a:solidFill>
                <a:latin typeface="Arial" panose="020B0604020202020204" pitchFamily="34" charset="0"/>
                <a:cs typeface="Arial" panose="020B0604020202020204" pitchFamily="34" charset="0"/>
              </a:rPr>
              <a:t> </a:t>
            </a:r>
            <a:r>
              <a:rPr lang="en-US" sz="3200" dirty="0" err="1">
                <a:solidFill>
                  <a:srgbClr val="1877F2"/>
                </a:solidFill>
                <a:latin typeface="Arial" panose="020B0604020202020204" pitchFamily="34" charset="0"/>
                <a:cs typeface="Arial" panose="020B0604020202020204" pitchFamily="34" charset="0"/>
              </a:rPr>
              <a:t>tiền</a:t>
            </a:r>
            <a:r>
              <a:rPr lang="en-US" sz="3200" dirty="0">
                <a:solidFill>
                  <a:srgbClr val="1877F2"/>
                </a:solidFill>
                <a:latin typeface="Arial" panose="020B0604020202020204" pitchFamily="34" charset="0"/>
                <a:cs typeface="Arial" panose="020B0604020202020204" pitchFamily="34" charset="0"/>
              </a:rPr>
              <a:t>.</a:t>
            </a:r>
          </a:p>
          <a:p>
            <a:pPr>
              <a:lnSpc>
                <a:spcPct val="150000"/>
              </a:lnSpc>
            </a:pPr>
            <a:endParaRPr lang="en-US" sz="3200" dirty="0">
              <a:solidFill>
                <a:srgbClr val="1877F2"/>
              </a:solidFill>
              <a:latin typeface="Arial" panose="020B0604020202020204" pitchFamily="34" charset="0"/>
              <a:cs typeface="Arial" panose="020B0604020202020204" pitchFamily="34" charset="0"/>
            </a:endParaRPr>
          </a:p>
          <a:p>
            <a:pPr algn="ctr">
              <a:lnSpc>
                <a:spcPct val="150000"/>
              </a:lnSpc>
            </a:pPr>
            <a:r>
              <a:rPr lang="vi-VN" sz="3200" b="1" dirty="0">
                <a:solidFill>
                  <a:srgbClr val="1877F2"/>
                </a:solidFill>
              </a:rPr>
              <a:t>Stride – Đồng hành cùng ngành chăn nuôi Việt Nam hướng tới tương lai bền vững</a:t>
            </a:r>
            <a:endParaRPr lang="en-US" sz="3200" b="1" dirty="0">
              <a:solidFill>
                <a:srgbClr val="1877F2"/>
              </a:solidFill>
              <a:latin typeface="Arial" panose="020B0604020202020204" pitchFamily="34" charset="0"/>
              <a:cs typeface="Arial" panose="020B0604020202020204" pitchFamily="34" charset="0"/>
            </a:endParaRPr>
          </a:p>
        </p:txBody>
      </p:sp>
      <p:sp>
        <p:nvSpPr>
          <p:cNvPr id="31" name="TextBox 13">
            <a:extLst>
              <a:ext uri="{FF2B5EF4-FFF2-40B4-BE49-F238E27FC236}">
                <a16:creationId xmlns:a16="http://schemas.microsoft.com/office/drawing/2014/main" id="{1173E137-46CB-FD0E-E623-8DECC6D41892}"/>
              </a:ext>
            </a:extLst>
          </p:cNvPr>
          <p:cNvSpPr txBox="1"/>
          <p:nvPr/>
        </p:nvSpPr>
        <p:spPr>
          <a:xfrm>
            <a:off x="426261" y="7591291"/>
            <a:ext cx="17134054" cy="2362123"/>
          </a:xfrm>
          <a:prstGeom prst="rect">
            <a:avLst/>
          </a:prstGeom>
        </p:spPr>
        <p:txBody>
          <a:bodyPr lIns="23386" tIns="23386" rIns="23386" bIns="23386"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60"/>
              </a:lnSpc>
              <a:spcBef>
                <a:spcPct val="0"/>
              </a:spcBef>
            </a:pPr>
            <a:endParaRPr/>
          </a:p>
        </p:txBody>
      </p:sp>
      <p:grpSp>
        <p:nvGrpSpPr>
          <p:cNvPr id="5" name="Group 4">
            <a:extLst>
              <a:ext uri="{FF2B5EF4-FFF2-40B4-BE49-F238E27FC236}">
                <a16:creationId xmlns:a16="http://schemas.microsoft.com/office/drawing/2014/main" id="{28CE4208-5CA0-535D-090F-5BEE71368898}"/>
              </a:ext>
            </a:extLst>
          </p:cNvPr>
          <p:cNvGrpSpPr/>
          <p:nvPr/>
        </p:nvGrpSpPr>
        <p:grpSpPr>
          <a:xfrm>
            <a:off x="11115455" y="2080187"/>
            <a:ext cx="4655762" cy="4873799"/>
            <a:chOff x="0" y="0"/>
            <a:chExt cx="6644542" cy="6955716"/>
          </a:xfrm>
        </p:grpSpPr>
        <p:pic>
          <p:nvPicPr>
            <p:cNvPr id="8" name="Picture 7">
              <a:extLst>
                <a:ext uri="{FF2B5EF4-FFF2-40B4-BE49-F238E27FC236}">
                  <a16:creationId xmlns:a16="http://schemas.microsoft.com/office/drawing/2014/main" id="{BAF55EE3-55D3-881E-A069-C6FE06ACF140}"/>
                </a:ext>
              </a:extLst>
            </p:cNvPr>
            <p:cNvPicPr>
              <a:picLocks noChangeAspect="1"/>
            </p:cNvPicPr>
            <p:nvPr/>
          </p:nvPicPr>
          <p:blipFill>
            <a:blip r:embed="rId6" cstate="print">
              <a:extLst>
                <a:ext uri="{28A0092B-C50C-407E-A947-70E740481C1C}">
                  <a14:useLocalDpi xmlns:a14="http://schemas.microsoft.com/office/drawing/2010/main" val="0"/>
                </a:ext>
              </a:extLst>
            </a:blip>
            <a:srcRect l="23133" r="23133"/>
            <a:stretch/>
          </p:blipFill>
          <p:spPr>
            <a:xfrm>
              <a:off x="0" y="0"/>
              <a:ext cx="6644542" cy="6955716"/>
            </a:xfrm>
            <a:prstGeom prst="rect">
              <a:avLst/>
            </a:prstGeom>
          </p:spPr>
        </p:pic>
      </p:grpSp>
      <p:grpSp>
        <p:nvGrpSpPr>
          <p:cNvPr id="6" name="Group 5">
            <a:extLst>
              <a:ext uri="{FF2B5EF4-FFF2-40B4-BE49-F238E27FC236}">
                <a16:creationId xmlns:a16="http://schemas.microsoft.com/office/drawing/2014/main" id="{26AC162C-D584-1F2D-4EA7-F76B322DBCC5}"/>
              </a:ext>
            </a:extLst>
          </p:cNvPr>
          <p:cNvGrpSpPr/>
          <p:nvPr/>
        </p:nvGrpSpPr>
        <p:grpSpPr>
          <a:xfrm>
            <a:off x="13212695" y="5154391"/>
            <a:ext cx="4655762" cy="4873799"/>
            <a:chOff x="0" y="0"/>
            <a:chExt cx="6644542" cy="6955716"/>
          </a:xfrm>
        </p:grpSpPr>
        <p:pic>
          <p:nvPicPr>
            <p:cNvPr id="7" name="Picture 6">
              <a:extLst>
                <a:ext uri="{FF2B5EF4-FFF2-40B4-BE49-F238E27FC236}">
                  <a16:creationId xmlns:a16="http://schemas.microsoft.com/office/drawing/2014/main" id="{11BEE154-6F55-62DA-3ACC-C0050324459E}"/>
                </a:ext>
              </a:extLst>
            </p:cNvPr>
            <p:cNvPicPr>
              <a:picLocks noChangeAspect="1"/>
            </p:cNvPicPr>
            <p:nvPr/>
          </p:nvPicPr>
          <p:blipFill>
            <a:blip r:embed="rId7">
              <a:extLst>
                <a:ext uri="{28A0092B-C50C-407E-A947-70E740481C1C}">
                  <a14:useLocalDpi xmlns:a14="http://schemas.microsoft.com/office/drawing/2010/main" val="0"/>
                </a:ext>
              </a:extLst>
            </a:blip>
            <a:srcRect l="17977" t="-1642" r="48015" b="1642"/>
            <a:stretch>
              <a:fillRect/>
            </a:stretch>
          </p:blipFill>
          <p:spPr>
            <a:xfrm>
              <a:off x="0" y="0"/>
              <a:ext cx="6644542" cy="6955716"/>
            </a:xfrm>
            <a:prstGeom prst="rect">
              <a:avLst/>
            </a:prstGeom>
          </p:spPr>
        </p:pic>
      </p:grpSp>
    </p:spTree>
    <p:extLst>
      <p:ext uri="{BB962C8B-B14F-4D97-AF65-F5344CB8AC3E}">
        <p14:creationId xmlns:p14="http://schemas.microsoft.com/office/powerpoint/2010/main" val="1478753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8DBD6-5419-D057-F87D-F35C914FF8FD}"/>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DAF27216-F179-D074-A3FB-FFD57D9719F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9999"/>
            </a:blip>
            <a:stretch>
              <a:fillRect t="-12134" r="-4720" b="-12134"/>
            </a:stretch>
          </a:blipFill>
        </p:spPr>
        <p:txBody>
          <a:bodyPr/>
          <a:lstStyle/>
          <a:p>
            <a:endParaRPr lang="en-US"/>
          </a:p>
        </p:txBody>
      </p:sp>
      <p:grpSp>
        <p:nvGrpSpPr>
          <p:cNvPr id="18" name="Group 18">
            <a:extLst>
              <a:ext uri="{FF2B5EF4-FFF2-40B4-BE49-F238E27FC236}">
                <a16:creationId xmlns:a16="http://schemas.microsoft.com/office/drawing/2014/main" id="{9617698E-D603-A59D-E076-4FF9FA8108DA}"/>
              </a:ext>
            </a:extLst>
          </p:cNvPr>
          <p:cNvGrpSpPr/>
          <p:nvPr/>
        </p:nvGrpSpPr>
        <p:grpSpPr>
          <a:xfrm>
            <a:off x="0" y="-180826"/>
            <a:ext cx="21382155" cy="1994681"/>
            <a:chOff x="0" y="-241102"/>
            <a:chExt cx="28509540" cy="2659576"/>
          </a:xfrm>
        </p:grpSpPr>
        <p:grpSp>
          <p:nvGrpSpPr>
            <p:cNvPr id="19" name="Group 19">
              <a:extLst>
                <a:ext uri="{FF2B5EF4-FFF2-40B4-BE49-F238E27FC236}">
                  <a16:creationId xmlns:a16="http://schemas.microsoft.com/office/drawing/2014/main" id="{3664B1D4-78F5-13A9-29F9-E82C35353772}"/>
                </a:ext>
              </a:extLst>
            </p:cNvPr>
            <p:cNvGrpSpPr/>
            <p:nvPr/>
          </p:nvGrpSpPr>
          <p:grpSpPr>
            <a:xfrm>
              <a:off x="0" y="-241102"/>
              <a:ext cx="28509540" cy="2659576"/>
              <a:chOff x="0" y="-47625"/>
              <a:chExt cx="5631514" cy="525348"/>
            </a:xfrm>
          </p:grpSpPr>
          <p:sp>
            <p:nvSpPr>
              <p:cNvPr id="20" name="Freeform 20">
                <a:extLst>
                  <a:ext uri="{FF2B5EF4-FFF2-40B4-BE49-F238E27FC236}">
                    <a16:creationId xmlns:a16="http://schemas.microsoft.com/office/drawing/2014/main" id="{B227A4D5-D615-523D-7B02-734DBEC91FEC}"/>
                  </a:ext>
                </a:extLst>
              </p:cNvPr>
              <p:cNvSpPr/>
              <p:nvPr/>
            </p:nvSpPr>
            <p:spPr>
              <a:xfrm>
                <a:off x="0" y="0"/>
                <a:ext cx="4816593" cy="477723"/>
              </a:xfrm>
              <a:custGeom>
                <a:avLst/>
                <a:gdLst/>
                <a:ahLst/>
                <a:cxnLst/>
                <a:rect l="l" t="t" r="r" b="b"/>
                <a:pathLst>
                  <a:path w="5631514" h="477723">
                    <a:moveTo>
                      <a:pt x="0" y="0"/>
                    </a:moveTo>
                    <a:lnTo>
                      <a:pt x="5631514" y="0"/>
                    </a:lnTo>
                    <a:lnTo>
                      <a:pt x="5631514" y="477723"/>
                    </a:lnTo>
                    <a:lnTo>
                      <a:pt x="0" y="477723"/>
                    </a:lnTo>
                    <a:close/>
                  </a:path>
                </a:pathLst>
              </a:custGeom>
              <a:solidFill>
                <a:srgbClr val="1877F2"/>
              </a:solidFill>
            </p:spPr>
            <p:txBody>
              <a:bodyPr/>
              <a:lstStyle/>
              <a:p>
                <a:endParaRPr lang="en-US" b="1">
                  <a:latin typeface="Mulish" pitchFamily="2" charset="0"/>
                </a:endParaRPr>
              </a:p>
            </p:txBody>
          </p:sp>
          <p:sp>
            <p:nvSpPr>
              <p:cNvPr id="21" name="TextBox 21">
                <a:extLst>
                  <a:ext uri="{FF2B5EF4-FFF2-40B4-BE49-F238E27FC236}">
                    <a16:creationId xmlns:a16="http://schemas.microsoft.com/office/drawing/2014/main" id="{45C80223-BF17-E725-0B97-398810B95485}"/>
                  </a:ext>
                </a:extLst>
              </p:cNvPr>
              <p:cNvSpPr txBox="1"/>
              <p:nvPr/>
            </p:nvSpPr>
            <p:spPr>
              <a:xfrm>
                <a:off x="0" y="-47625"/>
                <a:ext cx="5631514" cy="525348"/>
              </a:xfrm>
              <a:prstGeom prst="rect">
                <a:avLst/>
              </a:prstGeom>
            </p:spPr>
            <p:txBody>
              <a:bodyPr lIns="50800" tIns="50800" rIns="50800" bIns="50800" rtlCol="0" anchor="ctr"/>
              <a:lstStyle/>
              <a:p>
                <a:pPr algn="ctr">
                  <a:lnSpc>
                    <a:spcPts val="3360"/>
                  </a:lnSpc>
                </a:pPr>
                <a:endParaRPr b="1">
                  <a:latin typeface="Mulish" pitchFamily="2" charset="0"/>
                </a:endParaRPr>
              </a:p>
            </p:txBody>
          </p:sp>
        </p:grpSp>
        <p:sp>
          <p:nvSpPr>
            <p:cNvPr id="22" name="TextBox 22">
              <a:extLst>
                <a:ext uri="{FF2B5EF4-FFF2-40B4-BE49-F238E27FC236}">
                  <a16:creationId xmlns:a16="http://schemas.microsoft.com/office/drawing/2014/main" id="{7E64FF43-D1D2-36C8-69A5-009837624281}"/>
                </a:ext>
              </a:extLst>
            </p:cNvPr>
            <p:cNvSpPr txBox="1"/>
            <p:nvPr/>
          </p:nvSpPr>
          <p:spPr>
            <a:xfrm>
              <a:off x="1324687" y="740109"/>
              <a:ext cx="17069032" cy="1111417"/>
            </a:xfrm>
            <a:prstGeom prst="rect">
              <a:avLst/>
            </a:prstGeom>
          </p:spPr>
          <p:txBody>
            <a:bodyPr wrap="square" lIns="0" tIns="0" rIns="0" bIns="0" rtlCol="0" anchor="t">
              <a:spAutoFit/>
            </a:bodyPr>
            <a:lstStyle/>
            <a:p>
              <a:pPr algn="l">
                <a:lnSpc>
                  <a:spcPts val="6500"/>
                </a:lnSpc>
              </a:pPr>
              <a:r>
                <a:rPr lang="en-US" sz="6000" b="1" spc="145" dirty="0">
                  <a:solidFill>
                    <a:srgbClr val="FFFFFF"/>
                  </a:solidFill>
                  <a:latin typeface="Arial" panose="020B0604020202020204" pitchFamily="34" charset="0"/>
                  <a:cs typeface="Arial" panose="020B0604020202020204" pitchFamily="34" charset="0"/>
                </a:rPr>
                <a:t>QUÉT MÃ QR</a:t>
              </a:r>
            </a:p>
          </p:txBody>
        </p:sp>
        <p:sp>
          <p:nvSpPr>
            <p:cNvPr id="23" name="Freeform 23">
              <a:extLst>
                <a:ext uri="{FF2B5EF4-FFF2-40B4-BE49-F238E27FC236}">
                  <a16:creationId xmlns:a16="http://schemas.microsoft.com/office/drawing/2014/main" id="{B6FEFE0E-6C75-2411-0C94-9A031922AC3E}"/>
                </a:ext>
              </a:extLst>
            </p:cNvPr>
            <p:cNvSpPr/>
            <p:nvPr/>
          </p:nvSpPr>
          <p:spPr>
            <a:xfrm>
              <a:off x="21444609" y="596387"/>
              <a:ext cx="2343004" cy="972347"/>
            </a:xfrm>
            <a:custGeom>
              <a:avLst/>
              <a:gdLst/>
              <a:ahLst/>
              <a:cxnLst/>
              <a:rect l="l" t="t" r="r" b="b"/>
              <a:pathLst>
                <a:path w="2343004" h="972347">
                  <a:moveTo>
                    <a:pt x="0" y="0"/>
                  </a:moveTo>
                  <a:lnTo>
                    <a:pt x="2343004" y="0"/>
                  </a:lnTo>
                  <a:lnTo>
                    <a:pt x="2343004" y="972347"/>
                  </a:lnTo>
                  <a:lnTo>
                    <a:pt x="0" y="972347"/>
                  </a:lnTo>
                  <a:lnTo>
                    <a:pt x="0" y="0"/>
                  </a:lnTo>
                  <a:close/>
                </a:path>
              </a:pathLst>
            </a:custGeom>
            <a:blipFill>
              <a:blip r:embed="rId3"/>
              <a:stretch>
                <a:fillRect/>
              </a:stretch>
            </a:blipFill>
          </p:spPr>
          <p:txBody>
            <a:bodyPr/>
            <a:lstStyle/>
            <a:p>
              <a:endParaRPr lang="en-US" b="1">
                <a:latin typeface="Mulish" pitchFamily="2" charset="0"/>
              </a:endParaRPr>
            </a:p>
          </p:txBody>
        </p:sp>
      </p:grpSp>
      <p:sp>
        <p:nvSpPr>
          <p:cNvPr id="38" name="Freeform 3">
            <a:extLst>
              <a:ext uri="{FF2B5EF4-FFF2-40B4-BE49-F238E27FC236}">
                <a16:creationId xmlns:a16="http://schemas.microsoft.com/office/drawing/2014/main" id="{35950B2B-8E8C-8784-B77F-4357466008F1}"/>
              </a:ext>
            </a:extLst>
          </p:cNvPr>
          <p:cNvSpPr/>
          <p:nvPr/>
        </p:nvSpPr>
        <p:spPr>
          <a:xfrm rot="203369">
            <a:off x="-2038666" y="5851471"/>
            <a:ext cx="15613996" cy="4079156"/>
          </a:xfrm>
          <a:custGeom>
            <a:avLst/>
            <a:gdLst/>
            <a:ahLst/>
            <a:cxnLst/>
            <a:rect l="l" t="t" r="r" b="b"/>
            <a:pathLst>
              <a:path w="15613996" h="4079156">
                <a:moveTo>
                  <a:pt x="0" y="0"/>
                </a:moveTo>
                <a:lnTo>
                  <a:pt x="15613996" y="0"/>
                </a:lnTo>
                <a:lnTo>
                  <a:pt x="15613996" y="4079156"/>
                </a:lnTo>
                <a:lnTo>
                  <a:pt x="0" y="4079156"/>
                </a:lnTo>
                <a:lnTo>
                  <a:pt x="0" y="0"/>
                </a:lnTo>
                <a:close/>
              </a:path>
            </a:pathLst>
          </a:custGeom>
          <a:blipFill>
            <a:blip r:embed="rId4">
              <a:alphaModFix amt="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1" name="TextBox 13">
            <a:extLst>
              <a:ext uri="{FF2B5EF4-FFF2-40B4-BE49-F238E27FC236}">
                <a16:creationId xmlns:a16="http://schemas.microsoft.com/office/drawing/2014/main" id="{043F663D-7892-878D-E734-59BDAC4BB50C}"/>
              </a:ext>
            </a:extLst>
          </p:cNvPr>
          <p:cNvSpPr txBox="1"/>
          <p:nvPr/>
        </p:nvSpPr>
        <p:spPr>
          <a:xfrm>
            <a:off x="426261" y="7591291"/>
            <a:ext cx="17134054" cy="2362123"/>
          </a:xfrm>
          <a:prstGeom prst="rect">
            <a:avLst/>
          </a:prstGeom>
        </p:spPr>
        <p:txBody>
          <a:bodyPr lIns="23386" tIns="23386" rIns="23386" bIns="23386"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60"/>
              </a:lnSpc>
              <a:spcBef>
                <a:spcPct val="0"/>
              </a:spcBef>
            </a:pPr>
            <a:endParaRPr/>
          </a:p>
        </p:txBody>
      </p:sp>
      <p:sp>
        <p:nvSpPr>
          <p:cNvPr id="4" name="Freeform 21">
            <a:extLst>
              <a:ext uri="{FF2B5EF4-FFF2-40B4-BE49-F238E27FC236}">
                <a16:creationId xmlns:a16="http://schemas.microsoft.com/office/drawing/2014/main" id="{C7C5EEF4-9489-7C82-3FCB-6EEF6377D513}"/>
              </a:ext>
            </a:extLst>
          </p:cNvPr>
          <p:cNvSpPr/>
          <p:nvPr/>
        </p:nvSpPr>
        <p:spPr>
          <a:xfrm rot="1397188">
            <a:off x="11138072" y="2036798"/>
            <a:ext cx="5195737" cy="5195737"/>
          </a:xfrm>
          <a:custGeom>
            <a:avLst/>
            <a:gdLst/>
            <a:ahLst/>
            <a:cxnLst/>
            <a:rect l="l" t="t" r="r" b="b"/>
            <a:pathLst>
              <a:path w="6927649" h="6927649">
                <a:moveTo>
                  <a:pt x="0" y="0"/>
                </a:moveTo>
                <a:lnTo>
                  <a:pt x="6927650" y="0"/>
                </a:lnTo>
                <a:lnTo>
                  <a:pt x="6927650" y="6927649"/>
                </a:lnTo>
                <a:lnTo>
                  <a:pt x="0" y="6927649"/>
                </a:lnTo>
                <a:lnTo>
                  <a:pt x="0" y="0"/>
                </a:lnTo>
                <a:close/>
              </a:path>
            </a:pathLst>
          </a:custGeom>
          <a:blipFill>
            <a:blip r:embed="rId6"/>
            <a:stretch>
              <a:fillRect/>
            </a:stretch>
          </a:blipFill>
        </p:spPr>
        <p:txBody>
          <a:bodyPr/>
          <a:lstStyle/>
          <a:p>
            <a:endParaRPr lang="en-US"/>
          </a:p>
        </p:txBody>
      </p:sp>
      <p:pic>
        <p:nvPicPr>
          <p:cNvPr id="12" name="Picture 11">
            <a:extLst>
              <a:ext uri="{FF2B5EF4-FFF2-40B4-BE49-F238E27FC236}">
                <a16:creationId xmlns:a16="http://schemas.microsoft.com/office/drawing/2014/main" id="{E0C73779-D654-32F5-70BE-C982A4E1E0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7170" y="4968253"/>
            <a:ext cx="5006207" cy="5006207"/>
          </a:xfrm>
          <a:prstGeom prst="rect">
            <a:avLst/>
          </a:prstGeom>
        </p:spPr>
      </p:pic>
      <p:sp>
        <p:nvSpPr>
          <p:cNvPr id="13" name="TextBox 22">
            <a:extLst>
              <a:ext uri="{FF2B5EF4-FFF2-40B4-BE49-F238E27FC236}">
                <a16:creationId xmlns:a16="http://schemas.microsoft.com/office/drawing/2014/main" id="{438A11E7-7FDC-AE2F-CF01-65EF107E297B}"/>
              </a:ext>
            </a:extLst>
          </p:cNvPr>
          <p:cNvSpPr txBox="1"/>
          <p:nvPr/>
        </p:nvSpPr>
        <p:spPr>
          <a:xfrm>
            <a:off x="998431" y="4309938"/>
            <a:ext cx="12801774" cy="1667123"/>
          </a:xfrm>
          <a:prstGeom prst="rect">
            <a:avLst/>
          </a:prstGeom>
        </p:spPr>
        <p:txBody>
          <a:bodyPr wrap="square" lIns="0" tIns="0" rIns="0" bIns="0" rtlCol="0" anchor="t">
            <a:spAutoFit/>
          </a:bodyPr>
          <a:lstStyle/>
          <a:p>
            <a:pPr>
              <a:lnSpc>
                <a:spcPts val="6500"/>
              </a:lnSpc>
            </a:pPr>
            <a:r>
              <a:rPr lang="en-US" sz="6000" b="1" spc="145" dirty="0">
                <a:solidFill>
                  <a:srgbClr val="1877F2"/>
                </a:solidFill>
                <a:latin typeface="Arial" panose="020B0604020202020204" pitchFamily="34" charset="0"/>
                <a:cs typeface="Arial" panose="020B0604020202020204" pitchFamily="34" charset="0"/>
              </a:rPr>
              <a:t>ĐỂ ĐƯỢC TƯ VẤN</a:t>
            </a:r>
          </a:p>
          <a:p>
            <a:pPr>
              <a:lnSpc>
                <a:spcPts val="6500"/>
              </a:lnSpc>
            </a:pPr>
            <a:r>
              <a:rPr lang="en-US" sz="6000" b="1" spc="145" dirty="0">
                <a:solidFill>
                  <a:srgbClr val="1877F2"/>
                </a:solidFill>
                <a:latin typeface="Arial" panose="020B0604020202020204" pitchFamily="34" charset="0"/>
                <a:cs typeface="Arial" panose="020B0604020202020204" pitchFamily="34" charset="0"/>
              </a:rPr>
              <a:t>CHI TIẾT!</a:t>
            </a:r>
          </a:p>
        </p:txBody>
      </p:sp>
    </p:spTree>
    <p:extLst>
      <p:ext uri="{BB962C8B-B14F-4D97-AF65-F5344CB8AC3E}">
        <p14:creationId xmlns:p14="http://schemas.microsoft.com/office/powerpoint/2010/main" val="1236102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b="1">
              <a:latin typeface="Mulish" pitchFamily="2" charset="0"/>
            </a:endParaRPr>
          </a:p>
        </p:txBody>
      </p:sp>
      <p:grpSp>
        <p:nvGrpSpPr>
          <p:cNvPr id="3" name="Group 3"/>
          <p:cNvGrpSpPr/>
          <p:nvPr/>
        </p:nvGrpSpPr>
        <p:grpSpPr>
          <a:xfrm>
            <a:off x="0" y="1"/>
            <a:ext cx="18288000" cy="10287000"/>
            <a:chOff x="0" y="0"/>
            <a:chExt cx="4966218" cy="2827419"/>
          </a:xfrm>
        </p:grpSpPr>
        <p:sp>
          <p:nvSpPr>
            <p:cNvPr id="4" name="Freeform 4"/>
            <p:cNvSpPr/>
            <p:nvPr/>
          </p:nvSpPr>
          <p:spPr>
            <a:xfrm>
              <a:off x="0" y="0"/>
              <a:ext cx="4966218" cy="2827419"/>
            </a:xfrm>
            <a:custGeom>
              <a:avLst/>
              <a:gdLst/>
              <a:ahLst/>
              <a:cxnLst/>
              <a:rect l="l" t="t" r="r" b="b"/>
              <a:pathLst>
                <a:path w="4966218" h="2827419">
                  <a:moveTo>
                    <a:pt x="0" y="0"/>
                  </a:moveTo>
                  <a:lnTo>
                    <a:pt x="4966218" y="0"/>
                  </a:lnTo>
                  <a:lnTo>
                    <a:pt x="4966218" y="2827419"/>
                  </a:lnTo>
                  <a:lnTo>
                    <a:pt x="0" y="2827419"/>
                  </a:lnTo>
                  <a:close/>
                </a:path>
              </a:pathLst>
            </a:custGeom>
            <a:solidFill>
              <a:srgbClr val="0C234A">
                <a:alpha val="67843"/>
              </a:srgbClr>
            </a:solidFill>
          </p:spPr>
          <p:txBody>
            <a:bodyPr/>
            <a:lstStyle/>
            <a:p>
              <a:endParaRPr lang="en-US" b="1" dirty="0">
                <a:latin typeface="Mulish" pitchFamily="2" charset="0"/>
              </a:endParaRPr>
            </a:p>
          </p:txBody>
        </p:sp>
        <p:sp>
          <p:nvSpPr>
            <p:cNvPr id="5" name="TextBox 5"/>
            <p:cNvSpPr txBox="1"/>
            <p:nvPr/>
          </p:nvSpPr>
          <p:spPr>
            <a:xfrm>
              <a:off x="0" y="-19050"/>
              <a:ext cx="4966218" cy="2846469"/>
            </a:xfrm>
            <a:prstGeom prst="rect">
              <a:avLst/>
            </a:prstGeom>
          </p:spPr>
          <p:txBody>
            <a:bodyPr lIns="50800" tIns="50800" rIns="50800" bIns="50800" rtlCol="0" anchor="ctr"/>
            <a:lstStyle/>
            <a:p>
              <a:pPr algn="ctr">
                <a:lnSpc>
                  <a:spcPts val="3250"/>
                </a:lnSpc>
              </a:pPr>
              <a:endParaRPr b="1">
                <a:latin typeface="Mulish" pitchFamily="2" charset="0"/>
              </a:endParaRPr>
            </a:p>
          </p:txBody>
        </p:sp>
      </p:grpSp>
      <p:sp>
        <p:nvSpPr>
          <p:cNvPr id="6" name="AutoShape 6"/>
          <p:cNvSpPr/>
          <p:nvPr/>
        </p:nvSpPr>
        <p:spPr>
          <a:xfrm>
            <a:off x="1028700" y="8302951"/>
            <a:ext cx="16230600" cy="169519"/>
          </a:xfrm>
          <a:prstGeom prst="rect">
            <a:avLst/>
          </a:prstGeom>
          <a:solidFill>
            <a:srgbClr val="FFFFFF"/>
          </a:solidFill>
        </p:spPr>
        <p:txBody>
          <a:bodyPr/>
          <a:lstStyle/>
          <a:p>
            <a:endParaRPr lang="en-US" b="1">
              <a:latin typeface="Mulish" pitchFamily="2" charset="0"/>
            </a:endParaRPr>
          </a:p>
        </p:txBody>
      </p:sp>
      <p:sp>
        <p:nvSpPr>
          <p:cNvPr id="7" name="AutoShape 7"/>
          <p:cNvSpPr/>
          <p:nvPr/>
        </p:nvSpPr>
        <p:spPr>
          <a:xfrm>
            <a:off x="1028700" y="1814529"/>
            <a:ext cx="16230600" cy="169519"/>
          </a:xfrm>
          <a:prstGeom prst="rect">
            <a:avLst/>
          </a:prstGeom>
          <a:solidFill>
            <a:srgbClr val="FFFFFF"/>
          </a:solidFill>
          <a:ln cap="sq">
            <a:noFill/>
            <a:prstDash val="solid"/>
            <a:miter/>
          </a:ln>
        </p:spPr>
        <p:txBody>
          <a:bodyPr/>
          <a:lstStyle/>
          <a:p>
            <a:endParaRPr lang="en-US" b="1">
              <a:latin typeface="Mulish" pitchFamily="2" charset="0"/>
            </a:endParaRPr>
          </a:p>
        </p:txBody>
      </p:sp>
      <p:sp>
        <p:nvSpPr>
          <p:cNvPr id="8" name="TextBox 8"/>
          <p:cNvSpPr txBox="1"/>
          <p:nvPr/>
        </p:nvSpPr>
        <p:spPr>
          <a:xfrm>
            <a:off x="1028700" y="4580163"/>
            <a:ext cx="7861406" cy="1115177"/>
          </a:xfrm>
          <a:prstGeom prst="rect">
            <a:avLst/>
          </a:prstGeom>
        </p:spPr>
        <p:txBody>
          <a:bodyPr lIns="0" tIns="0" rIns="0" bIns="0" rtlCol="0" anchor="t">
            <a:spAutoFit/>
          </a:bodyPr>
          <a:lstStyle/>
          <a:p>
            <a:pPr algn="l">
              <a:lnSpc>
                <a:spcPts val="9287"/>
              </a:lnSpc>
            </a:pPr>
            <a:r>
              <a:rPr lang="en-US" sz="7200" b="1" dirty="0">
                <a:solidFill>
                  <a:srgbClr val="FFFFFF"/>
                </a:solidFill>
                <a:latin typeface="Arial" panose="020B0604020202020204" pitchFamily="34" charset="0"/>
                <a:cs typeface="Arial" panose="020B0604020202020204" pitchFamily="34" charset="0"/>
              </a:rPr>
              <a:t>Thông tin </a:t>
            </a:r>
            <a:r>
              <a:rPr lang="en-US" sz="7200" b="1" dirty="0" err="1">
                <a:solidFill>
                  <a:srgbClr val="FFFFFF"/>
                </a:solidFill>
                <a:latin typeface="Arial" panose="020B0604020202020204" pitchFamily="34" charset="0"/>
                <a:cs typeface="Arial" panose="020B0604020202020204" pitchFamily="34" charset="0"/>
              </a:rPr>
              <a:t>liên</a:t>
            </a:r>
            <a:r>
              <a:rPr lang="en-US" sz="7200" b="1" dirty="0">
                <a:solidFill>
                  <a:srgbClr val="FFFFFF"/>
                </a:solidFill>
                <a:latin typeface="Arial" panose="020B0604020202020204" pitchFamily="34" charset="0"/>
                <a:cs typeface="Arial" panose="020B0604020202020204" pitchFamily="34" charset="0"/>
              </a:rPr>
              <a:t> </a:t>
            </a:r>
            <a:r>
              <a:rPr lang="en-US" sz="7200" b="1" dirty="0" err="1">
                <a:solidFill>
                  <a:srgbClr val="FFFFFF"/>
                </a:solidFill>
                <a:latin typeface="Arial" panose="020B0604020202020204" pitchFamily="34" charset="0"/>
                <a:cs typeface="Arial" panose="020B0604020202020204" pitchFamily="34" charset="0"/>
              </a:rPr>
              <a:t>hệ</a:t>
            </a:r>
            <a:endParaRPr lang="en-US" sz="7200" b="1" dirty="0">
              <a:solidFill>
                <a:srgbClr val="FFFFFF"/>
              </a:solidFill>
              <a:latin typeface="Arial" panose="020B0604020202020204" pitchFamily="34" charset="0"/>
              <a:cs typeface="Arial" panose="020B0604020202020204" pitchFamily="34" charset="0"/>
            </a:endParaRPr>
          </a:p>
        </p:txBody>
      </p:sp>
      <p:sp>
        <p:nvSpPr>
          <p:cNvPr id="9" name="Freeform 9"/>
          <p:cNvSpPr/>
          <p:nvPr/>
        </p:nvSpPr>
        <p:spPr>
          <a:xfrm>
            <a:off x="16083457" y="447290"/>
            <a:ext cx="1757253" cy="729260"/>
          </a:xfrm>
          <a:custGeom>
            <a:avLst/>
            <a:gdLst/>
            <a:ahLst/>
            <a:cxnLst/>
            <a:rect l="l" t="t" r="r" b="b"/>
            <a:pathLst>
              <a:path w="1757253" h="729260">
                <a:moveTo>
                  <a:pt x="0" y="0"/>
                </a:moveTo>
                <a:lnTo>
                  <a:pt x="1757253" y="0"/>
                </a:lnTo>
                <a:lnTo>
                  <a:pt x="1757253" y="729260"/>
                </a:lnTo>
                <a:lnTo>
                  <a:pt x="0" y="729260"/>
                </a:lnTo>
                <a:lnTo>
                  <a:pt x="0" y="0"/>
                </a:lnTo>
                <a:close/>
              </a:path>
            </a:pathLst>
          </a:custGeom>
          <a:blipFill>
            <a:blip r:embed="rId3"/>
            <a:stretch>
              <a:fillRect/>
            </a:stretch>
          </a:blipFill>
        </p:spPr>
        <p:txBody>
          <a:bodyPr/>
          <a:lstStyle/>
          <a:p>
            <a:endParaRPr lang="en-US" b="1">
              <a:latin typeface="Mulish" pitchFamily="2" charset="0"/>
            </a:endParaRPr>
          </a:p>
        </p:txBody>
      </p:sp>
      <p:grpSp>
        <p:nvGrpSpPr>
          <p:cNvPr id="19" name="Group 10">
            <a:extLst>
              <a:ext uri="{FF2B5EF4-FFF2-40B4-BE49-F238E27FC236}">
                <a16:creationId xmlns:a16="http://schemas.microsoft.com/office/drawing/2014/main" id="{CAC18D10-B3EA-570F-EE48-C21F2F25C652}"/>
              </a:ext>
            </a:extLst>
          </p:cNvPr>
          <p:cNvGrpSpPr/>
          <p:nvPr/>
        </p:nvGrpSpPr>
        <p:grpSpPr>
          <a:xfrm>
            <a:off x="9982200" y="3651240"/>
            <a:ext cx="7331920" cy="2883260"/>
            <a:chOff x="0" y="47317"/>
            <a:chExt cx="9775895" cy="3844346"/>
          </a:xfrm>
        </p:grpSpPr>
        <p:sp>
          <p:nvSpPr>
            <p:cNvPr id="20" name="Freeform 11">
              <a:extLst>
                <a:ext uri="{FF2B5EF4-FFF2-40B4-BE49-F238E27FC236}">
                  <a16:creationId xmlns:a16="http://schemas.microsoft.com/office/drawing/2014/main" id="{377B6217-40E2-D53A-2294-ED5389E687A3}"/>
                </a:ext>
              </a:extLst>
            </p:cNvPr>
            <p:cNvSpPr/>
            <p:nvPr/>
          </p:nvSpPr>
          <p:spPr>
            <a:xfrm>
              <a:off x="0" y="1137697"/>
              <a:ext cx="595372" cy="595372"/>
            </a:xfrm>
            <a:custGeom>
              <a:avLst/>
              <a:gdLst/>
              <a:ahLst/>
              <a:cxnLst/>
              <a:rect l="l" t="t" r="r" b="b"/>
              <a:pathLst>
                <a:path w="595372" h="595372">
                  <a:moveTo>
                    <a:pt x="0" y="0"/>
                  </a:moveTo>
                  <a:lnTo>
                    <a:pt x="595372" y="0"/>
                  </a:lnTo>
                  <a:lnTo>
                    <a:pt x="595372" y="595372"/>
                  </a:lnTo>
                  <a:lnTo>
                    <a:pt x="0" y="5953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12">
              <a:extLst>
                <a:ext uri="{FF2B5EF4-FFF2-40B4-BE49-F238E27FC236}">
                  <a16:creationId xmlns:a16="http://schemas.microsoft.com/office/drawing/2014/main" id="{C6E85850-520F-B8D2-AED8-47BF4157D12E}"/>
                </a:ext>
              </a:extLst>
            </p:cNvPr>
            <p:cNvSpPr/>
            <p:nvPr/>
          </p:nvSpPr>
          <p:spPr>
            <a:xfrm>
              <a:off x="52571" y="3221698"/>
              <a:ext cx="658394" cy="669965"/>
            </a:xfrm>
            <a:custGeom>
              <a:avLst/>
              <a:gdLst/>
              <a:ahLst/>
              <a:cxnLst/>
              <a:rect l="l" t="t" r="r" b="b"/>
              <a:pathLst>
                <a:path w="658394" h="669965">
                  <a:moveTo>
                    <a:pt x="0" y="0"/>
                  </a:moveTo>
                  <a:lnTo>
                    <a:pt x="658394" y="0"/>
                  </a:lnTo>
                  <a:lnTo>
                    <a:pt x="658394" y="669965"/>
                  </a:lnTo>
                  <a:lnTo>
                    <a:pt x="0" y="6699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2" name="Freeform 13">
              <a:extLst>
                <a:ext uri="{FF2B5EF4-FFF2-40B4-BE49-F238E27FC236}">
                  <a16:creationId xmlns:a16="http://schemas.microsoft.com/office/drawing/2014/main" id="{B97E6E45-C731-B361-755E-A045406FF3F8}"/>
                </a:ext>
              </a:extLst>
            </p:cNvPr>
            <p:cNvSpPr/>
            <p:nvPr/>
          </p:nvSpPr>
          <p:spPr>
            <a:xfrm>
              <a:off x="3669" y="2181984"/>
              <a:ext cx="806551" cy="590799"/>
            </a:xfrm>
            <a:custGeom>
              <a:avLst/>
              <a:gdLst/>
              <a:ahLst/>
              <a:cxnLst/>
              <a:rect l="l" t="t" r="r" b="b"/>
              <a:pathLst>
                <a:path w="806551" h="590799">
                  <a:moveTo>
                    <a:pt x="0" y="0"/>
                  </a:moveTo>
                  <a:lnTo>
                    <a:pt x="806551" y="0"/>
                  </a:lnTo>
                  <a:lnTo>
                    <a:pt x="806551" y="590799"/>
                  </a:lnTo>
                  <a:lnTo>
                    <a:pt x="0" y="59079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TextBox 14">
              <a:extLst>
                <a:ext uri="{FF2B5EF4-FFF2-40B4-BE49-F238E27FC236}">
                  <a16:creationId xmlns:a16="http://schemas.microsoft.com/office/drawing/2014/main" id="{6671E923-2147-EB66-2CAE-E1252DC71716}"/>
                </a:ext>
              </a:extLst>
            </p:cNvPr>
            <p:cNvSpPr txBox="1"/>
            <p:nvPr/>
          </p:nvSpPr>
          <p:spPr>
            <a:xfrm>
              <a:off x="957801" y="1088856"/>
              <a:ext cx="3615344" cy="585204"/>
            </a:xfrm>
            <a:prstGeom prst="rect">
              <a:avLst/>
            </a:prstGeom>
          </p:spPr>
          <p:txBody>
            <a:bodyPr lIns="0" tIns="0" rIns="0" bIns="0" rtlCol="0" anchor="t">
              <a:spAutoFit/>
            </a:bodyPr>
            <a:lstStyle/>
            <a:p>
              <a:pPr algn="l">
                <a:lnSpc>
                  <a:spcPts val="3976"/>
                </a:lnSpc>
              </a:pPr>
              <a:r>
                <a:rPr lang="en-US" sz="1767" b="1" u="sng" spc="35" dirty="0">
                  <a:solidFill>
                    <a:schemeClr val="bg1"/>
                  </a:solidFill>
                  <a:latin typeface="Arial" panose="020B0604020202020204" pitchFamily="34" charset="0"/>
                  <a:ea typeface="Mulish 2"/>
                  <a:cs typeface="Arial" panose="020B0604020202020204" pitchFamily="34" charset="0"/>
                  <a:sym typeface="Mulish 2"/>
                  <a:hlinkClick r:id="rId10" tooltip="tel:(+84)2871012340">
                    <a:extLst>
                      <a:ext uri="{A12FA001-AC4F-418D-AE19-62706E023703}">
                        <ahyp:hlinkClr xmlns:ahyp="http://schemas.microsoft.com/office/drawing/2018/hyperlinkcolor" val="tx"/>
                      </a:ext>
                    </a:extLst>
                  </a:hlinkClick>
                </a:rPr>
                <a:t>(028) 710 12340</a:t>
              </a:r>
            </a:p>
          </p:txBody>
        </p:sp>
        <p:sp>
          <p:nvSpPr>
            <p:cNvPr id="24" name="TextBox 15">
              <a:extLst>
                <a:ext uri="{FF2B5EF4-FFF2-40B4-BE49-F238E27FC236}">
                  <a16:creationId xmlns:a16="http://schemas.microsoft.com/office/drawing/2014/main" id="{5DDEBBA9-B5E0-7EE3-AA05-513895036713}"/>
                </a:ext>
              </a:extLst>
            </p:cNvPr>
            <p:cNvSpPr txBox="1"/>
            <p:nvPr/>
          </p:nvSpPr>
          <p:spPr>
            <a:xfrm>
              <a:off x="957801" y="3210152"/>
              <a:ext cx="4656167" cy="581784"/>
            </a:xfrm>
            <a:prstGeom prst="rect">
              <a:avLst/>
            </a:prstGeom>
          </p:spPr>
          <p:txBody>
            <a:bodyPr lIns="0" tIns="0" rIns="0" bIns="0" rtlCol="0" anchor="t">
              <a:spAutoFit/>
            </a:bodyPr>
            <a:lstStyle/>
            <a:p>
              <a:pPr algn="l">
                <a:lnSpc>
                  <a:spcPts val="3976"/>
                </a:lnSpc>
              </a:pPr>
              <a:r>
                <a:rPr lang="en-US" sz="1767" b="1" spc="35" dirty="0">
                  <a:solidFill>
                    <a:srgbClr val="FFFFFF"/>
                  </a:solidFill>
                  <a:latin typeface="Arial" panose="020B0604020202020204" pitchFamily="34" charset="0"/>
                  <a:ea typeface="Mulish 2"/>
                  <a:cs typeface="Arial" panose="020B0604020202020204" pitchFamily="34" charset="0"/>
                  <a:sym typeface="Mulish 2"/>
                </a:rPr>
                <a:t>www.stride.vn</a:t>
              </a:r>
            </a:p>
          </p:txBody>
        </p:sp>
        <p:sp>
          <p:nvSpPr>
            <p:cNvPr id="25" name="TextBox 16">
              <a:extLst>
                <a:ext uri="{FF2B5EF4-FFF2-40B4-BE49-F238E27FC236}">
                  <a16:creationId xmlns:a16="http://schemas.microsoft.com/office/drawing/2014/main" id="{7E28115B-C8B9-CC49-265C-426970DEC4DD}"/>
                </a:ext>
              </a:extLst>
            </p:cNvPr>
            <p:cNvSpPr txBox="1"/>
            <p:nvPr/>
          </p:nvSpPr>
          <p:spPr>
            <a:xfrm>
              <a:off x="957801" y="208197"/>
              <a:ext cx="8818094" cy="418491"/>
            </a:xfrm>
            <a:prstGeom prst="rect">
              <a:avLst/>
            </a:prstGeom>
          </p:spPr>
          <p:txBody>
            <a:bodyPr wrap="square" lIns="0" tIns="0" rIns="0" bIns="0" rtlCol="0" anchor="t">
              <a:spAutoFit/>
            </a:bodyPr>
            <a:lstStyle/>
            <a:p>
              <a:pPr algn="l">
                <a:lnSpc>
                  <a:spcPts val="2651"/>
                </a:lnSpc>
              </a:pPr>
              <a:r>
                <a:rPr lang="en-US" sz="1767" b="1" spc="35" dirty="0">
                  <a:solidFill>
                    <a:srgbClr val="FFFFFF"/>
                  </a:solidFill>
                  <a:latin typeface="Arial" panose="020B0604020202020204" pitchFamily="34" charset="0"/>
                  <a:ea typeface="Mulish 2"/>
                  <a:cs typeface="Arial" panose="020B0604020202020204" pitchFamily="34" charset="0"/>
                  <a:sym typeface="Mulish 2"/>
                </a:rPr>
                <a:t>147 Hai </a:t>
              </a:r>
              <a:r>
                <a:rPr lang="en-US" sz="1767" b="1" spc="35" dirty="0" err="1">
                  <a:solidFill>
                    <a:srgbClr val="FFFFFF"/>
                  </a:solidFill>
                  <a:latin typeface="Arial" panose="020B0604020202020204" pitchFamily="34" charset="0"/>
                  <a:ea typeface="Mulish 2"/>
                  <a:cs typeface="Arial" panose="020B0604020202020204" pitchFamily="34" charset="0"/>
                  <a:sym typeface="Mulish 2"/>
                </a:rPr>
                <a:t>Bà</a:t>
              </a:r>
              <a:r>
                <a:rPr lang="en-US" sz="1767" b="1" spc="35" dirty="0">
                  <a:solidFill>
                    <a:srgbClr val="FFFFFF"/>
                  </a:solidFill>
                  <a:latin typeface="Arial" panose="020B0604020202020204" pitchFamily="34" charset="0"/>
                  <a:ea typeface="Mulish 2"/>
                  <a:cs typeface="Arial" panose="020B0604020202020204" pitchFamily="34" charset="0"/>
                  <a:sym typeface="Mulish 2"/>
                </a:rPr>
                <a:t> </a:t>
              </a:r>
              <a:r>
                <a:rPr lang="en-US" sz="1767" b="1" spc="35" dirty="0" err="1">
                  <a:solidFill>
                    <a:srgbClr val="FFFFFF"/>
                  </a:solidFill>
                  <a:latin typeface="Arial" panose="020B0604020202020204" pitchFamily="34" charset="0"/>
                  <a:ea typeface="Mulish 2"/>
                  <a:cs typeface="Arial" panose="020B0604020202020204" pitchFamily="34" charset="0"/>
                  <a:sym typeface="Mulish 2"/>
                </a:rPr>
                <a:t>Trưng</a:t>
              </a:r>
              <a:r>
                <a:rPr lang="en-US" sz="1767" b="1" spc="35" dirty="0">
                  <a:solidFill>
                    <a:srgbClr val="FFFFFF"/>
                  </a:solidFill>
                  <a:latin typeface="Arial" panose="020B0604020202020204" pitchFamily="34" charset="0"/>
                  <a:ea typeface="Mulish 2"/>
                  <a:cs typeface="Arial" panose="020B0604020202020204" pitchFamily="34" charset="0"/>
                  <a:sym typeface="Mulish 2"/>
                </a:rPr>
                <a:t>, </a:t>
              </a:r>
              <a:r>
                <a:rPr lang="en-US" sz="1767" b="1" spc="35" dirty="0" err="1">
                  <a:solidFill>
                    <a:srgbClr val="FFFFFF"/>
                  </a:solidFill>
                  <a:latin typeface="Arial" panose="020B0604020202020204" pitchFamily="34" charset="0"/>
                  <a:ea typeface="Mulish 2"/>
                  <a:cs typeface="Arial" panose="020B0604020202020204" pitchFamily="34" charset="0"/>
                  <a:sym typeface="Mulish 2"/>
                </a:rPr>
                <a:t>Phường</a:t>
              </a:r>
              <a:r>
                <a:rPr lang="en-US" sz="1767" b="1" spc="35" dirty="0">
                  <a:solidFill>
                    <a:srgbClr val="FFFFFF"/>
                  </a:solidFill>
                  <a:latin typeface="Arial" panose="020B0604020202020204" pitchFamily="34" charset="0"/>
                  <a:ea typeface="Mulish 2"/>
                  <a:cs typeface="Arial" panose="020B0604020202020204" pitchFamily="34" charset="0"/>
                  <a:sym typeface="Mulish 2"/>
                </a:rPr>
                <a:t> Xuân </a:t>
              </a:r>
              <a:r>
                <a:rPr lang="en-US" sz="1767" b="1" spc="35" dirty="0" err="1">
                  <a:solidFill>
                    <a:srgbClr val="FFFFFF"/>
                  </a:solidFill>
                  <a:latin typeface="Arial" panose="020B0604020202020204" pitchFamily="34" charset="0"/>
                  <a:ea typeface="Mulish 2"/>
                  <a:cs typeface="Arial" panose="020B0604020202020204" pitchFamily="34" charset="0"/>
                  <a:sym typeface="Mulish 2"/>
                </a:rPr>
                <a:t>Hòa</a:t>
              </a:r>
              <a:r>
                <a:rPr lang="en-US" sz="1767" b="1" spc="35" dirty="0">
                  <a:solidFill>
                    <a:srgbClr val="FFFFFF"/>
                  </a:solidFill>
                  <a:latin typeface="Arial" panose="020B0604020202020204" pitchFamily="34" charset="0"/>
                  <a:ea typeface="Mulish 2"/>
                  <a:cs typeface="Arial" panose="020B0604020202020204" pitchFamily="34" charset="0"/>
                  <a:sym typeface="Mulish 2"/>
                </a:rPr>
                <a:t>, TPHCM</a:t>
              </a:r>
            </a:p>
          </p:txBody>
        </p:sp>
        <p:sp>
          <p:nvSpPr>
            <p:cNvPr id="26" name="TextBox 17">
              <a:extLst>
                <a:ext uri="{FF2B5EF4-FFF2-40B4-BE49-F238E27FC236}">
                  <a16:creationId xmlns:a16="http://schemas.microsoft.com/office/drawing/2014/main" id="{8A1ABB3A-B378-122B-7A36-8F12CB7647AE}"/>
                </a:ext>
              </a:extLst>
            </p:cNvPr>
            <p:cNvSpPr txBox="1"/>
            <p:nvPr/>
          </p:nvSpPr>
          <p:spPr>
            <a:xfrm>
              <a:off x="957801" y="2130868"/>
              <a:ext cx="3615344" cy="585204"/>
            </a:xfrm>
            <a:prstGeom prst="rect">
              <a:avLst/>
            </a:prstGeom>
          </p:spPr>
          <p:txBody>
            <a:bodyPr lIns="0" tIns="0" rIns="0" bIns="0" rtlCol="0" anchor="t">
              <a:spAutoFit/>
            </a:bodyPr>
            <a:lstStyle/>
            <a:p>
              <a:pPr algn="l">
                <a:lnSpc>
                  <a:spcPts val="3976"/>
                </a:lnSpc>
              </a:pPr>
              <a:r>
                <a:rPr lang="en-US" sz="1767" b="1" spc="35" dirty="0">
                  <a:solidFill>
                    <a:schemeClr val="bg1"/>
                  </a:solidFill>
                  <a:latin typeface="Arial" panose="020B0604020202020204" pitchFamily="34" charset="0"/>
                  <a:ea typeface="Mulish 2"/>
                  <a:cs typeface="Arial" panose="020B0604020202020204" pitchFamily="34" charset="0"/>
                  <a:sym typeface="Mulish 2"/>
                  <a:hlinkClick r:id="rId10" tooltip="tel:(+84)2871012340">
                    <a:extLst>
                      <a:ext uri="{A12FA001-AC4F-418D-AE19-62706E023703}">
                        <ahyp:hlinkClr xmlns:ahyp="http://schemas.microsoft.com/office/drawing/2018/hyperlinkcolor" val="tx"/>
                      </a:ext>
                    </a:extLst>
                  </a:hlinkClick>
                </a:rPr>
                <a:t>sales@stride.vn</a:t>
              </a:r>
            </a:p>
          </p:txBody>
        </p:sp>
        <p:sp>
          <p:nvSpPr>
            <p:cNvPr id="27" name="Freeform 18">
              <a:extLst>
                <a:ext uri="{FF2B5EF4-FFF2-40B4-BE49-F238E27FC236}">
                  <a16:creationId xmlns:a16="http://schemas.microsoft.com/office/drawing/2014/main" id="{3DC1E6E8-2855-4BD9-F16C-250B587B71D4}"/>
                </a:ext>
              </a:extLst>
            </p:cNvPr>
            <p:cNvSpPr/>
            <p:nvPr/>
          </p:nvSpPr>
          <p:spPr>
            <a:xfrm>
              <a:off x="81383" y="47317"/>
              <a:ext cx="651122" cy="695458"/>
            </a:xfrm>
            <a:custGeom>
              <a:avLst/>
              <a:gdLst/>
              <a:ahLst/>
              <a:cxnLst/>
              <a:rect l="l" t="t" r="r" b="b"/>
              <a:pathLst>
                <a:path w="651122" h="695458">
                  <a:moveTo>
                    <a:pt x="0" y="0"/>
                  </a:moveTo>
                  <a:lnTo>
                    <a:pt x="651123" y="0"/>
                  </a:lnTo>
                  <a:lnTo>
                    <a:pt x="651123" y="695458"/>
                  </a:lnTo>
                  <a:lnTo>
                    <a:pt x="0" y="69545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pic>
        <p:nvPicPr>
          <p:cNvPr id="11" name="Picture 10">
            <a:extLst>
              <a:ext uri="{FF2B5EF4-FFF2-40B4-BE49-F238E27FC236}">
                <a16:creationId xmlns:a16="http://schemas.microsoft.com/office/drawing/2014/main" id="{CAC8092A-803F-FE81-9A26-7163621987E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507505" y="4371322"/>
            <a:ext cx="2204935" cy="220493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1595</TotalTime>
  <Words>1295</Words>
  <Application>Microsoft Office PowerPoint</Application>
  <PresentationFormat>Custom</PresentationFormat>
  <Paragraphs>162</Paragraphs>
  <Slides>21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Calibri</vt:lpstr>
      <vt:lpstr>Mulish</vt:lpstr>
      <vt:lpstr>Aptos</vt:lpstr>
      <vt:lpstr>Mulish 1</vt:lpstr>
      <vt:lpstr>Arial</vt:lpstr>
      <vt:lpstr>Arial (Body)</vt:lpstr>
      <vt:lpstr>Arial (Body)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Stride Company Profile Presentation</dc:title>
  <dc:creator>Diep Ngoc Tran</dc:creator>
  <cp:lastModifiedBy>Le Huy</cp:lastModifiedBy>
  <cp:revision>139</cp:revision>
  <dcterms:created xsi:type="dcterms:W3CDTF">2006-08-16T00:00:00Z</dcterms:created>
  <dcterms:modified xsi:type="dcterms:W3CDTF">2026-01-23T00:57:55Z</dcterms:modified>
  <dc:identifier>DAGIuyVvaVs</dc:identifier>
</cp:coreProperties>
</file>